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87" r:id="rId1"/>
    <p:sldMasterId id="2147483710" r:id="rId2"/>
  </p:sldMasterIdLst>
  <p:notesMasterIdLst>
    <p:notesMasterId r:id="rId48"/>
  </p:notesMasterIdLst>
  <p:handoutMasterIdLst>
    <p:handoutMasterId r:id="rId49"/>
  </p:handoutMasterIdLst>
  <p:sldIdLst>
    <p:sldId id="256" r:id="rId3"/>
    <p:sldId id="368" r:id="rId4"/>
    <p:sldId id="356" r:id="rId5"/>
    <p:sldId id="358" r:id="rId6"/>
    <p:sldId id="276" r:id="rId7"/>
    <p:sldId id="332" r:id="rId8"/>
    <p:sldId id="323" r:id="rId9"/>
    <p:sldId id="303" r:id="rId10"/>
    <p:sldId id="308" r:id="rId11"/>
    <p:sldId id="306" r:id="rId12"/>
    <p:sldId id="362" r:id="rId13"/>
    <p:sldId id="357" r:id="rId14"/>
    <p:sldId id="336" r:id="rId15"/>
    <p:sldId id="333" r:id="rId16"/>
    <p:sldId id="334" r:id="rId17"/>
    <p:sldId id="369" r:id="rId18"/>
    <p:sldId id="337" r:id="rId19"/>
    <p:sldId id="338" r:id="rId20"/>
    <p:sldId id="339" r:id="rId21"/>
    <p:sldId id="340" r:id="rId22"/>
    <p:sldId id="341" r:id="rId23"/>
    <p:sldId id="342" r:id="rId24"/>
    <p:sldId id="343" r:id="rId25"/>
    <p:sldId id="364" r:id="rId26"/>
    <p:sldId id="345" r:id="rId27"/>
    <p:sldId id="370" r:id="rId28"/>
    <p:sldId id="367" r:id="rId29"/>
    <p:sldId id="371" r:id="rId30"/>
    <p:sldId id="344" r:id="rId31"/>
    <p:sldId id="346" r:id="rId32"/>
    <p:sldId id="347" r:id="rId33"/>
    <p:sldId id="348" r:id="rId34"/>
    <p:sldId id="349" r:id="rId35"/>
    <p:sldId id="350" r:id="rId36"/>
    <p:sldId id="352" r:id="rId37"/>
    <p:sldId id="355" r:id="rId38"/>
    <p:sldId id="354" r:id="rId39"/>
    <p:sldId id="359" r:id="rId40"/>
    <p:sldId id="360" r:id="rId41"/>
    <p:sldId id="361" r:id="rId42"/>
    <p:sldId id="327" r:id="rId43"/>
    <p:sldId id="320" r:id="rId44"/>
    <p:sldId id="328" r:id="rId45"/>
    <p:sldId id="363" r:id="rId46"/>
    <p:sldId id="366" r:id="rId47"/>
  </p:sldIdLst>
  <p:sldSz cx="9144000" cy="6858000" type="screen4x3"/>
  <p:notesSz cx="6797675" cy="9929813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FF"/>
    <a:srgbClr val="008000"/>
    <a:srgbClr val="CC66FF"/>
    <a:srgbClr val="006600"/>
    <a:srgbClr val="660066"/>
    <a:srgbClr val="CC00CC"/>
    <a:srgbClr val="00FFFF"/>
    <a:srgbClr val="99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158" autoAdjust="0"/>
    <p:restoredTop sz="94246" autoAdjust="0"/>
  </p:normalViewPr>
  <p:slideViewPr>
    <p:cSldViewPr snapToObjects="1" showGuides="1">
      <p:cViewPr varScale="1">
        <p:scale>
          <a:sx n="109" d="100"/>
          <a:sy n="109" d="100"/>
        </p:scale>
        <p:origin x="216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Objects="1" showGuides="1">
      <p:cViewPr varScale="1">
        <p:scale>
          <a:sx n="73" d="100"/>
          <a:sy n="73" d="100"/>
        </p:scale>
        <p:origin x="-2028" y="-98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85198-F140-406E-8F04-DE9D809B9791}" type="datetimeFigureOut">
              <a:rPr lang="nl-BE" sz="1000" smtClean="0">
                <a:latin typeface="Arial" pitchFamily="34" charset="0"/>
                <a:cs typeface="Arial" pitchFamily="34" charset="0"/>
              </a:rPr>
              <a:pPr/>
              <a:t>2/10/2017</a:t>
            </a:fld>
            <a:endParaRPr lang="nl-BE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024B3E-C6E9-4CB0-843C-3CD5676655AA}" type="slidenum">
              <a:rPr lang="nl-BE" sz="1000" smtClean="0"/>
              <a:pPr/>
              <a:t>‹#›</a:t>
            </a:fld>
            <a:endParaRPr lang="nl-BE" sz="1000" dirty="0"/>
          </a:p>
        </p:txBody>
      </p:sp>
    </p:spTree>
    <p:extLst>
      <p:ext uri="{BB962C8B-B14F-4D97-AF65-F5344CB8AC3E}">
        <p14:creationId xmlns:p14="http://schemas.microsoft.com/office/powerpoint/2010/main" val="3973219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7AF0A2F9-EF49-41B3-9E69-7CDBDC14786A}" type="datetimeFigureOut">
              <a:rPr lang="nl-BE" smtClean="0"/>
              <a:pPr/>
              <a:t>2/10/2017</a:t>
            </a:fld>
            <a:endParaRPr lang="nl-BE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535250" y="4691250"/>
            <a:ext cx="5709333" cy="449578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17C257C2-8D60-4760-88CB-024AF3EEC641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94757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1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289910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10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315287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11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340039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12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426665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13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107134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14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192766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15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688063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16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021410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17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016121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18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544554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19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7516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2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751433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20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2729002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21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903050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22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227206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23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585378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24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264812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25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94641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26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872314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27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220988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 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28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970151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29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09618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3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820684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30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253866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31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647579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32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8524006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33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7253821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34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5368236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35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0844215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36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9579217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37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6715726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38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2797548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39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75611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4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1797955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40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1544355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41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2071216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42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898082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43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2681901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44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8566965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45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7698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5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373406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6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304044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7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989689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8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484741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9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34993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648000"/>
            <a:ext cx="9144000" cy="6228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dirty="0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096000" y="2088000"/>
            <a:ext cx="5580000" cy="18000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titel van de presentatie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096000" y="4193675"/>
            <a:ext cx="5580000" cy="108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en typ de subtitel van de presentatie</a:t>
            </a:r>
            <a:endParaRPr lang="nl-BE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1800000"/>
            <a:ext cx="1840048" cy="4294442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283600" y="5706000"/>
            <a:ext cx="428400" cy="720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2014732" cy="71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924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648000"/>
            <a:ext cx="9144000" cy="6228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dirty="0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096000" y="2088000"/>
            <a:ext cx="5580000" cy="18000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titel van de presentatie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096000" y="4193675"/>
            <a:ext cx="5580000" cy="108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en typ de subtitel van de presentatie</a:t>
            </a:r>
            <a:endParaRPr lang="nl-BE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1800000"/>
            <a:ext cx="1840048" cy="4294442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283600" y="5706000"/>
            <a:ext cx="428400" cy="720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2014732" cy="71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046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52BDEC"/>
                </a:solidFill>
              </a:defRPr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2/10/2017</a:t>
            </a:fld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6" name="Tijdelijke aanduiding voor tekst 2"/>
          <p:cNvSpPr>
            <a:spLocks noGrp="1"/>
          </p:cNvSpPr>
          <p:nvPr>
            <p:ph idx="1" hasCustomPrompt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/>
            </a:lvl1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53669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0"/>
            <a:ext cx="9144000" cy="6408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dirty="0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780000" y="2304000"/>
            <a:ext cx="5094000" cy="18002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titel van de sectie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780000" y="4419108"/>
            <a:ext cx="5094000" cy="10800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en typ de subtitel van de sectie</a:t>
            </a:r>
            <a:endParaRPr lang="nl-BE" dirty="0"/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00" y="6012000"/>
            <a:ext cx="1512458" cy="540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96800"/>
            <a:ext cx="3300991" cy="320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590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540000" y="1350000"/>
            <a:ext cx="40386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835400" y="1350000"/>
            <a:ext cx="40386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2/10/2017</a:t>
            </a:fld>
            <a:endParaRPr lang="nl-BE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25954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540000" y="135000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407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540000" y="1991922"/>
            <a:ext cx="4040188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435100" indent="-1800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24000" y="1350000"/>
            <a:ext cx="4039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24000" y="1991922"/>
            <a:ext cx="4039200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584325" indent="-285750">
              <a:buFont typeface="Arial" pitchFamily="34" charset="0"/>
              <a:buChar char="-"/>
              <a:defRPr lang="nl-BE" sz="1600" kern="1200" dirty="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2/10/2017</a:t>
            </a:fld>
            <a:endParaRPr lang="nl-BE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32639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2/10/2017</a:t>
            </a:fld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0134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2/10/2017</a:t>
            </a:fld>
            <a:endParaRPr lang="nl-BE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81974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3008313" cy="895100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3761909" y="540000"/>
            <a:ext cx="5105139" cy="5256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tabLst/>
              <a:defRPr sz="1600">
                <a:solidFill>
                  <a:srgbClr val="00407A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39552" y="1435101"/>
            <a:ext cx="3008313" cy="4356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2/10/2017</a:t>
            </a:fld>
            <a:endParaRPr lang="nl-BE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25346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4788000"/>
            <a:ext cx="8334000" cy="540000"/>
          </a:xfrm>
        </p:spPr>
        <p:txBody>
          <a:bodyPr anchor="t" anchorCtr="0">
            <a:noAutofit/>
          </a:bodyPr>
          <a:lstStyle>
            <a:lvl1pPr algn="l">
              <a:defRPr sz="2000" b="1"/>
            </a:lvl1pPr>
          </a:lstStyle>
          <a:p>
            <a:r>
              <a:rPr lang="nl-NL" dirty="0" smtClean="0"/>
              <a:t>Klik en typ de tekst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40000" y="540000"/>
            <a:ext cx="8334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40000" y="5445224"/>
            <a:ext cx="8334000" cy="36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8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1566000" y="6048000"/>
            <a:ext cx="1980000" cy="288000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9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40000" y="6048000"/>
            <a:ext cx="936000" cy="288000"/>
          </a:xfrm>
        </p:spPr>
        <p:txBody>
          <a:bodyPr/>
          <a:lstStyle/>
          <a:p>
            <a:fld id="{C4DDCD72-59EE-436D-B435-201699A5BB49}" type="datetimeFigureOut">
              <a:rPr lang="nl-BE" smtClean="0"/>
              <a:pPr/>
              <a:t>2/10/2017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73489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52BDEC"/>
                </a:solidFill>
              </a:defRPr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2/10/2017</a:t>
            </a:fld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6" name="Tijdelijke aanduiding voor tekst 2"/>
          <p:cNvSpPr>
            <a:spLocks noGrp="1"/>
          </p:cNvSpPr>
          <p:nvPr>
            <p:ph idx="1" hasCustomPrompt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/>
            </a:lvl1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1690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0"/>
            <a:ext cx="9144000" cy="6408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dirty="0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780000" y="2304000"/>
            <a:ext cx="5094000" cy="18002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titel van de sectie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780000" y="4419108"/>
            <a:ext cx="5094000" cy="10800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en typ de subtitel van de sectie</a:t>
            </a:r>
            <a:endParaRPr lang="nl-BE" dirty="0"/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00" y="6012000"/>
            <a:ext cx="1512458" cy="540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96800"/>
            <a:ext cx="3300991" cy="320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19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52BDEC"/>
                </a:solidFill>
              </a:defRPr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540000" y="1350000"/>
            <a:ext cx="40386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835400" y="1350000"/>
            <a:ext cx="40386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2/10/2017</a:t>
            </a:fld>
            <a:endParaRPr lang="nl-BE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98030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540000" y="135000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407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540000" y="1991922"/>
            <a:ext cx="4040188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435100" indent="-1800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24000" y="1350000"/>
            <a:ext cx="4039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24000" y="1991922"/>
            <a:ext cx="4039200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584325" indent="-285750">
              <a:buFont typeface="Arial" pitchFamily="34" charset="0"/>
              <a:buChar char="-"/>
              <a:defRPr lang="nl-BE" sz="1600" kern="1200" dirty="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2/10/2017</a:t>
            </a:fld>
            <a:endParaRPr lang="nl-BE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37820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2/10/2017</a:t>
            </a:fld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61822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2/10/2017</a:t>
            </a:fld>
            <a:endParaRPr lang="nl-BE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89059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3008313" cy="895100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3761909" y="540000"/>
            <a:ext cx="5105139" cy="5256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tabLst/>
              <a:defRPr sz="1600">
                <a:solidFill>
                  <a:srgbClr val="00407A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39552" y="1435101"/>
            <a:ext cx="3008313" cy="4356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2/10/2017</a:t>
            </a:fld>
            <a:endParaRPr lang="nl-BE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06352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4788000"/>
            <a:ext cx="8334000" cy="540000"/>
          </a:xfrm>
        </p:spPr>
        <p:txBody>
          <a:bodyPr anchor="t" anchorCtr="0">
            <a:noAutofit/>
          </a:bodyPr>
          <a:lstStyle>
            <a:lvl1pPr algn="l">
              <a:defRPr sz="2000" b="1"/>
            </a:lvl1pPr>
          </a:lstStyle>
          <a:p>
            <a:r>
              <a:rPr lang="nl-NL" dirty="0" smtClean="0"/>
              <a:t>Klik en typ de tekst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40000" y="540000"/>
            <a:ext cx="8334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 smtClean="0"/>
              <a:t>Klik op het pictogram als u een afbeelding wilt toevoegen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40000" y="5445224"/>
            <a:ext cx="8334000" cy="36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40000" y="6048000"/>
            <a:ext cx="936000" cy="288000"/>
          </a:xfrm>
        </p:spPr>
        <p:txBody>
          <a:bodyPr/>
          <a:lstStyle/>
          <a:p>
            <a:fld id="{C4DDCD72-59EE-436D-B435-201699A5BB49}" type="datetimeFigureOut">
              <a:rPr lang="nl-BE" smtClean="0"/>
              <a:pPr/>
              <a:t>2/10/2017</a:t>
            </a:fld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8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1566000" y="6048000"/>
            <a:ext cx="1980000" cy="288000"/>
          </a:xfrm>
        </p:spPr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24263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334000" cy="900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39552" y="6048000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4DDCD72-59EE-436D-B435-201699A5BB49}" type="datetimeFigureOut">
              <a:rPr lang="nl-BE" smtClean="0"/>
              <a:pPr/>
              <a:t>2/10/2017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566000" y="6048000"/>
            <a:ext cx="1980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3636000" y="6048000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7" name="Rechthoek 6"/>
          <p:cNvSpPr/>
          <p:nvPr/>
        </p:nvSpPr>
        <p:spPr>
          <a:xfrm>
            <a:off x="0" y="6408000"/>
            <a:ext cx="9144000" cy="486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00" y="6012000"/>
            <a:ext cx="151245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21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09" r:id="rId2"/>
    <p:sldLayoutId id="2147483698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 baseline="0">
          <a:solidFill>
            <a:srgbClr val="52BDEC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60000" indent="-360000" algn="l" defTabSz="914400" rtl="0" eaLnBrk="1" latinLnBrk="0" hangingPunct="1">
        <a:spcBef>
          <a:spcPts val="580"/>
        </a:spcBef>
        <a:buSzPct val="110000"/>
        <a:buFont typeface="Arial" pitchFamily="34" charset="0"/>
        <a:buChar char="•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1pPr>
      <a:lvl2pPr marL="720000" indent="-360363" algn="l" defTabSz="914400" rtl="0" eaLnBrk="1" latinLnBrk="0" hangingPunct="1">
        <a:spcBef>
          <a:spcPts val="580"/>
        </a:spcBef>
        <a:buSzPct val="75000"/>
        <a:buFont typeface="Courier New" pitchFamily="49" charset="0"/>
        <a:buChar char="o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2pPr>
      <a:lvl3pPr marL="9900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3pPr>
      <a:lvl4pPr marL="1168400" indent="-180000" algn="l" defTabSz="914400" rtl="0" eaLnBrk="1" latinLnBrk="0" hangingPunct="1">
        <a:spcBef>
          <a:spcPts val="380"/>
        </a:spcBef>
        <a:buSzPct val="80000"/>
        <a:buFont typeface="Arial" pitchFamily="34" charset="0"/>
        <a:buChar char="•"/>
        <a:defRPr sz="16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4pPr>
      <a:lvl5pPr marL="1338263" indent="-179388" algn="l" defTabSz="914400" rtl="0" eaLnBrk="1" latinLnBrk="0" hangingPunct="1">
        <a:spcBef>
          <a:spcPts val="380"/>
        </a:spcBef>
        <a:buFont typeface="Arial" pitchFamily="34" charset="0"/>
        <a:buChar char="-"/>
        <a:defRPr lang="nl-BE" sz="1600" kern="1200" dirty="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44000"/>
            <a:ext cx="3240000" cy="2668236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334000" cy="900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39552" y="6048000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4DDCD72-59EE-436D-B435-201699A5BB49}" type="datetimeFigureOut">
              <a:rPr lang="nl-BE" smtClean="0"/>
              <a:pPr/>
              <a:t>2/10/2017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566000" y="6048000"/>
            <a:ext cx="1980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3636000" y="6048000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7" name="Rechthoek 6"/>
          <p:cNvSpPr/>
          <p:nvPr/>
        </p:nvSpPr>
        <p:spPr>
          <a:xfrm>
            <a:off x="0" y="6408000"/>
            <a:ext cx="9144000" cy="486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00" y="6012000"/>
            <a:ext cx="151245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455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 baseline="0">
          <a:solidFill>
            <a:srgbClr val="52BDEC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60000" indent="-360000" algn="l" defTabSz="914400" rtl="0" eaLnBrk="1" latinLnBrk="0" hangingPunct="1">
        <a:spcBef>
          <a:spcPts val="580"/>
        </a:spcBef>
        <a:buSzPct val="110000"/>
        <a:buFont typeface="Arial" pitchFamily="34" charset="0"/>
        <a:buChar char="•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1pPr>
      <a:lvl2pPr marL="720000" indent="-360363" algn="l" defTabSz="914400" rtl="0" eaLnBrk="1" latinLnBrk="0" hangingPunct="1">
        <a:spcBef>
          <a:spcPts val="580"/>
        </a:spcBef>
        <a:buSzPct val="75000"/>
        <a:buFont typeface="Courier New" pitchFamily="49" charset="0"/>
        <a:buChar char="o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2pPr>
      <a:lvl3pPr marL="9900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3pPr>
      <a:lvl4pPr marL="1168400" indent="-180000" algn="l" defTabSz="914400" rtl="0" eaLnBrk="1" latinLnBrk="0" hangingPunct="1">
        <a:spcBef>
          <a:spcPts val="380"/>
        </a:spcBef>
        <a:buSzPct val="80000"/>
        <a:buFont typeface="Arial" pitchFamily="34" charset="0"/>
        <a:buChar char="•"/>
        <a:defRPr sz="16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4pPr>
      <a:lvl5pPr marL="1338263" indent="-179388" algn="l" defTabSz="914400" rtl="0" eaLnBrk="1" latinLnBrk="0" hangingPunct="1">
        <a:spcBef>
          <a:spcPts val="380"/>
        </a:spcBef>
        <a:buFont typeface="Arial" pitchFamily="34" charset="0"/>
        <a:buChar char="-"/>
        <a:defRPr lang="nl-BE" sz="1600" kern="1200" dirty="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med.kuleuven.be/nl/geneeskunde/student-onderzoeker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med.kuleuven.be/nl/honoursprogramma/2018-2020/registratie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med.kuleuven.be/nl/honoursprogramma/2018-2020/registratie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package" Target="../embeddings/Microsoft_Word_Document.docx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10" Type="http://schemas.openxmlformats.org/officeDocument/2006/relationships/image" Target="../media/image13.png"/><Relationship Id="rId4" Type="http://schemas.openxmlformats.org/officeDocument/2006/relationships/package" Target="../embeddings/Microsoft_Word_Document1.docx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55776" y="2673192"/>
            <a:ext cx="6588224" cy="2484000"/>
          </a:xfrm>
        </p:spPr>
        <p:txBody>
          <a:bodyPr anchor="t"/>
          <a:lstStyle/>
          <a:p>
            <a:r>
              <a:rPr lang="en-US" dirty="0" smtClean="0"/>
              <a:t>Honoursprogramma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Intensieve verdieping in het biomedisch onderzoek</a:t>
            </a:r>
            <a:endParaRPr lang="nl-BE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555776" y="5733376"/>
            <a:ext cx="6120224" cy="575944"/>
          </a:xfrm>
        </p:spPr>
        <p:txBody>
          <a:bodyPr/>
          <a:lstStyle/>
          <a:p>
            <a:r>
              <a:rPr lang="en-US" dirty="0" smtClean="0"/>
              <a:t>2 oktober 2017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6941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buitenland</a:t>
            </a:r>
            <a:endParaRPr lang="nl-BE" sz="40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573015"/>
            <a:ext cx="4241303" cy="26655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201591"/>
            <a:ext cx="5605907" cy="13714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764704"/>
            <a:ext cx="5201810" cy="133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1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151598"/>
              </p:ext>
            </p:extLst>
          </p:nvPr>
        </p:nvGraphicFramePr>
        <p:xfrm>
          <a:off x="374872" y="763200"/>
          <a:ext cx="8424000" cy="3096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2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800" b="1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nl-BE" sz="1800" b="1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800" b="1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maart</a:t>
                      </a:r>
                      <a:endParaRPr lang="nl-BE" sz="1800" b="1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200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infosessie</a:t>
                      </a:r>
                      <a:endParaRPr lang="nl-BE" sz="1800" b="0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800" b="1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1800" b="1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800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website</a:t>
                      </a:r>
                      <a:endParaRPr lang="nl-BE" sz="18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800" b="1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1800" b="1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start registraties</a:t>
                      </a:r>
                      <a:endParaRPr lang="nl-BE" sz="18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800" b="1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1800" b="1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18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800" b="1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1800" b="1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18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800" b="1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nl-BE" sz="1800" b="1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800" b="1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september</a:t>
                      </a:r>
                      <a:endParaRPr lang="nl-BE" sz="1800" b="1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deadline</a:t>
                      </a:r>
                      <a:r>
                        <a:rPr lang="en-US" sz="1800" baseline="0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registraties</a:t>
                      </a:r>
                      <a:endParaRPr lang="nl-BE" sz="18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timing</a:t>
            </a:r>
            <a:endParaRPr lang="nl-BE" sz="4000" b="1" dirty="0"/>
          </a:p>
        </p:txBody>
      </p:sp>
    </p:spTree>
    <p:extLst>
      <p:ext uri="{BB962C8B-B14F-4D97-AF65-F5344CB8AC3E}">
        <p14:creationId xmlns:p14="http://schemas.microsoft.com/office/powerpoint/2010/main" val="88328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55776" y="3573216"/>
            <a:ext cx="6588224" cy="575864"/>
          </a:xfrm>
        </p:spPr>
        <p:txBody>
          <a:bodyPr/>
          <a:lstStyle/>
          <a:p>
            <a:r>
              <a:rPr lang="en-US" dirty="0" smtClean="0"/>
              <a:t>Honoursprogramma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9042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3520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BE" sz="2000" dirty="0"/>
              <a:t>https://</a:t>
            </a:r>
            <a:r>
              <a:rPr lang="nl-BE" sz="2000" dirty="0" smtClean="0"/>
              <a:t>med.kuleuven.be/nl/honoursprogramma/honoursprogramma_2018-2020</a:t>
            </a:r>
            <a:endParaRPr lang="nl-BE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website</a:t>
            </a:r>
            <a:endParaRPr lang="nl-BE" sz="4000" b="1" dirty="0"/>
          </a:p>
        </p:txBody>
      </p:sp>
    </p:spTree>
    <p:extLst>
      <p:ext uri="{BB962C8B-B14F-4D97-AF65-F5344CB8AC3E}">
        <p14:creationId xmlns:p14="http://schemas.microsoft.com/office/powerpoint/2010/main" val="56049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doelstellingen</a:t>
            </a:r>
            <a:endParaRPr lang="nl-BE" sz="4000" b="1" dirty="0"/>
          </a:p>
        </p:txBody>
      </p:sp>
      <p:sp>
        <p:nvSpPr>
          <p:cNvPr id="3" name="Rectangle 2"/>
          <p:cNvSpPr/>
          <p:nvPr/>
        </p:nvSpPr>
        <p:spPr>
          <a:xfrm>
            <a:off x="179512" y="836712"/>
            <a:ext cx="8784976" cy="5473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540000" algn="just">
              <a:spcAft>
                <a:spcPts val="2600"/>
              </a:spcAft>
            </a:pP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Aanscherpen </a:t>
            </a:r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van de </a:t>
            </a: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onderzoeksvaardigheden.</a:t>
            </a:r>
          </a:p>
          <a:p>
            <a:pPr indent="-540000" algn="just">
              <a:spcAft>
                <a:spcPts val="2600"/>
              </a:spcAft>
            </a:pP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Vergroten </a:t>
            </a:r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van de affiniteit met het toekomstige </a:t>
            </a: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zelf.</a:t>
            </a:r>
          </a:p>
          <a:p>
            <a:pPr indent="-540000" algn="just">
              <a:spcAft>
                <a:spcPts val="2600"/>
              </a:spcAft>
            </a:pP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Verwerven </a:t>
            </a:r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van een breder en dieper inzicht in de gekozen </a:t>
            </a: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onderzoeksdiscipline.</a:t>
            </a:r>
          </a:p>
          <a:p>
            <a:pPr indent="-540000" algn="just">
              <a:spcAft>
                <a:spcPts val="2600"/>
              </a:spcAft>
            </a:pP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Persoonlijk </a:t>
            </a:r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ervaren hoe mensen in complexe omgevingen met elkaar </a:t>
            </a: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interageren 	en </a:t>
            </a:r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leren hoe men hierin moet </a:t>
            </a: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functioneren.</a:t>
            </a:r>
          </a:p>
          <a:p>
            <a:pPr indent="-540000" algn="just">
              <a:spcAft>
                <a:spcPts val="2600"/>
              </a:spcAft>
            </a:pP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Geven </a:t>
            </a:r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van en omgaan met het krijgen van </a:t>
            </a: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feedback.</a:t>
            </a:r>
          </a:p>
          <a:p>
            <a:pPr indent="-540000" algn="just">
              <a:spcAft>
                <a:spcPts val="2600"/>
              </a:spcAft>
            </a:pP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Reflecteren </a:t>
            </a:r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over </a:t>
            </a: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het eigen leerproces.</a:t>
            </a:r>
          </a:p>
          <a:p>
            <a:pPr indent="-540000" algn="just">
              <a:spcAft>
                <a:spcPts val="2600"/>
              </a:spcAft>
            </a:pP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Aanscherpen </a:t>
            </a:r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van rapporteringsvaardigheden (mondeling en schriftelijk</a:t>
            </a: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indent="-540000" algn="just"/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Attitudevorming </a:t>
            </a:r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(verantwoordelijkheid, zelfstandigheid, initiatief nemen, </a:t>
            </a: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levenslang	leren</a:t>
            </a:r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, creativiteit, kritisch reflecteren over de eigen mogelijkheden </a:t>
            </a: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en beper-	kingen).</a:t>
            </a:r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02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inhoud</a:t>
            </a:r>
            <a:endParaRPr lang="nl-BE" sz="4000" b="1" dirty="0"/>
          </a:p>
        </p:txBody>
      </p:sp>
      <p:sp>
        <p:nvSpPr>
          <p:cNvPr id="4" name="Rectangle 3"/>
          <p:cNvSpPr/>
          <p:nvPr/>
        </p:nvSpPr>
        <p:spPr>
          <a:xfrm>
            <a:off x="180000" y="835200"/>
            <a:ext cx="8784488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dirty="0" smtClean="0"/>
              <a:t>Extracurriculaire activiteit.</a:t>
            </a:r>
          </a:p>
          <a:p>
            <a:endParaRPr lang="en-US" dirty="0" smtClean="0"/>
          </a:p>
          <a:p>
            <a:pPr>
              <a:spcAft>
                <a:spcPts val="1200"/>
              </a:spcAft>
            </a:pPr>
            <a:endParaRPr lang="en-US" dirty="0"/>
          </a:p>
          <a:p>
            <a:r>
              <a:rPr lang="nl-BE" dirty="0"/>
              <a:t>30-tal </a:t>
            </a:r>
            <a:r>
              <a:rPr lang="nl-BE" dirty="0" smtClean="0"/>
              <a:t>studenten.</a:t>
            </a:r>
            <a:endParaRPr lang="nl-BE" dirty="0"/>
          </a:p>
          <a:p>
            <a:endParaRPr lang="en-US" dirty="0" smtClean="0"/>
          </a:p>
          <a:p>
            <a:pPr>
              <a:spcAft>
                <a:spcPts val="1200"/>
              </a:spcAft>
            </a:pPr>
            <a:endParaRPr lang="nl-BE" dirty="0" smtClean="0"/>
          </a:p>
          <a:p>
            <a:r>
              <a:rPr lang="nl-BE" dirty="0" smtClean="0"/>
              <a:t>Focus op 2 aspecten van wetenschappelijk onderzoek:</a:t>
            </a:r>
          </a:p>
          <a:p>
            <a:pPr marL="720000" indent="-180000">
              <a:buFont typeface="Arial" panose="020B0604020202020204" pitchFamily="34" charset="0"/>
              <a:buChar char="•"/>
            </a:pPr>
            <a:r>
              <a:rPr lang="nl-BE" dirty="0" smtClean="0"/>
              <a:t>zelf onderzoek doen</a:t>
            </a:r>
          </a:p>
          <a:p>
            <a:pPr marL="720000" indent="-180000" algn="just">
              <a:buFont typeface="Arial" panose="020B0604020202020204" pitchFamily="34" charset="0"/>
              <a:buChar char="•"/>
            </a:pPr>
            <a:r>
              <a:rPr lang="nl-BE" dirty="0" smtClean="0"/>
              <a:t>communiceren, discussiëren en reflecteren over onderzoek</a:t>
            </a:r>
          </a:p>
          <a:p>
            <a:endParaRPr lang="en-US" dirty="0" smtClean="0"/>
          </a:p>
          <a:p>
            <a:pPr>
              <a:spcAft>
                <a:spcPts val="1200"/>
              </a:spcAft>
            </a:pPr>
            <a:endParaRPr lang="nl-BE" dirty="0" smtClean="0"/>
          </a:p>
          <a:p>
            <a:r>
              <a:rPr lang="nl-BE" dirty="0" smtClean="0"/>
              <a:t>2 opleidingsonderdelen:</a:t>
            </a:r>
          </a:p>
          <a:p>
            <a:pPr marL="720000" indent="-180000">
              <a:buFont typeface="Arial" panose="020B0604020202020204" pitchFamily="34" charset="0"/>
              <a:buChar char="•"/>
            </a:pPr>
            <a:r>
              <a:rPr lang="nl-BE" i="1" dirty="0" smtClean="0"/>
              <a:t>Intensieve verdieping in het biomedisch onderzoek 1</a:t>
            </a:r>
            <a:endParaRPr lang="nl-BE" dirty="0" smtClean="0"/>
          </a:p>
          <a:p>
            <a:pPr marL="1080000" lvl="1"/>
            <a:r>
              <a:rPr lang="nl-BE" dirty="0" smtClean="0"/>
              <a:t>9 studiepunten</a:t>
            </a:r>
          </a:p>
          <a:p>
            <a:pPr marL="1080000" lvl="1"/>
            <a:r>
              <a:rPr lang="nl-BE" dirty="0" smtClean="0"/>
              <a:t>academiejaar 2018-2019</a:t>
            </a:r>
          </a:p>
          <a:p>
            <a:pPr marL="720000" indent="-180000">
              <a:buFont typeface="Arial" panose="020B0604020202020204" pitchFamily="34" charset="0"/>
              <a:buChar char="•"/>
            </a:pPr>
            <a:r>
              <a:rPr lang="nl-BE" i="1" dirty="0" smtClean="0"/>
              <a:t>Intensieve verdieping in het biomedisch onderzoek 2</a:t>
            </a:r>
            <a:endParaRPr lang="nl-BE" dirty="0" smtClean="0"/>
          </a:p>
          <a:p>
            <a:pPr marL="1080000" lvl="1"/>
            <a:r>
              <a:rPr lang="nl-BE" dirty="0" smtClean="0"/>
              <a:t>9 studiepunten</a:t>
            </a:r>
          </a:p>
          <a:p>
            <a:pPr marL="1080000" lvl="1"/>
            <a:r>
              <a:rPr lang="nl-BE" dirty="0" smtClean="0"/>
              <a:t>academiejaar 2019-2020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7120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inhoud</a:t>
            </a:r>
            <a:endParaRPr lang="nl-BE" sz="4000" b="1" dirty="0"/>
          </a:p>
        </p:txBody>
      </p:sp>
      <p:sp>
        <p:nvSpPr>
          <p:cNvPr id="3" name="Rectangle 2"/>
          <p:cNvSpPr/>
          <p:nvPr/>
        </p:nvSpPr>
        <p:spPr>
          <a:xfrm>
            <a:off x="180000" y="835200"/>
            <a:ext cx="878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b="1" dirty="0" smtClean="0"/>
              <a:t>Onderzoeksstage</a:t>
            </a:r>
            <a:endParaRPr lang="nl-BE" b="1" dirty="0"/>
          </a:p>
          <a:p>
            <a:endParaRPr lang="nl-BE" dirty="0" smtClean="0"/>
          </a:p>
          <a:p>
            <a:pPr algn="just"/>
            <a:r>
              <a:rPr lang="nl-BE" dirty="0"/>
              <a:t>De kandidaat werkt zelf een onderzoeksthema </a:t>
            </a:r>
            <a:r>
              <a:rPr lang="nl-BE" dirty="0" smtClean="0"/>
              <a:t>uit.</a:t>
            </a:r>
            <a:endParaRPr lang="nl-BE" dirty="0"/>
          </a:p>
          <a:p>
            <a:pPr algn="just"/>
            <a:endParaRPr lang="nl-BE" dirty="0" smtClean="0"/>
          </a:p>
          <a:p>
            <a:pPr algn="just"/>
            <a:r>
              <a:rPr lang="nl-BE" dirty="0" smtClean="0"/>
              <a:t>De </a:t>
            </a:r>
            <a:r>
              <a:rPr lang="nl-BE" dirty="0"/>
              <a:t>kandidaat </a:t>
            </a:r>
            <a:r>
              <a:rPr lang="nl-BE" dirty="0" smtClean="0"/>
              <a:t>contacteert een professor om hem/haar te begeleiden.</a:t>
            </a:r>
          </a:p>
          <a:p>
            <a:pPr algn="just"/>
            <a:endParaRPr lang="nl-BE" dirty="0" smtClean="0"/>
          </a:p>
          <a:p>
            <a:pPr algn="just"/>
            <a:r>
              <a:rPr lang="nl-BE" dirty="0" smtClean="0"/>
              <a:t>De kandidaat maakt </a:t>
            </a:r>
            <a:r>
              <a:rPr lang="nl-BE" dirty="0"/>
              <a:t>een afspraak bij de </a:t>
            </a:r>
            <a:r>
              <a:rPr lang="nl-BE" dirty="0" smtClean="0"/>
              <a:t>professor.</a:t>
            </a:r>
          </a:p>
          <a:p>
            <a:pPr algn="just"/>
            <a:r>
              <a:rPr lang="nl-BE" dirty="0" smtClean="0">
                <a:solidFill>
                  <a:srgbClr val="FF0000"/>
                </a:solidFill>
              </a:rPr>
              <a:t>De kandidaat en de professor werken samen een concreet onderzoeksproject </a:t>
            </a:r>
            <a:r>
              <a:rPr lang="nl-BE" dirty="0">
                <a:solidFill>
                  <a:srgbClr val="FF0000"/>
                </a:solidFill>
              </a:rPr>
              <a:t>uit</a:t>
            </a:r>
            <a:r>
              <a:rPr lang="nl-BE" dirty="0" smtClean="0"/>
              <a:t>.</a:t>
            </a:r>
          </a:p>
          <a:p>
            <a:pPr algn="just"/>
            <a:r>
              <a:rPr lang="nl-BE" dirty="0" smtClean="0"/>
              <a:t>Voor </a:t>
            </a:r>
            <a:r>
              <a:rPr lang="nl-BE" dirty="0"/>
              <a:t>een onderzoeksstage </a:t>
            </a:r>
            <a:r>
              <a:rPr lang="nl-BE" dirty="0" smtClean="0"/>
              <a:t>in het buitenland mag het contact elektronisch verlopen.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450912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BE" sz="2000" dirty="0">
                <a:hlinkClick r:id="rId3"/>
              </a:rPr>
              <a:t>https://</a:t>
            </a:r>
            <a:r>
              <a:rPr lang="nl-BE" sz="2000" dirty="0" smtClean="0">
                <a:hlinkClick r:id="rId3"/>
              </a:rPr>
              <a:t>med.kuleuven.be/nl/geneeskunde/student-onderzoeker</a:t>
            </a:r>
            <a:endParaRPr lang="nl-BE" sz="2000" dirty="0"/>
          </a:p>
        </p:txBody>
      </p:sp>
    </p:spTree>
    <p:extLst>
      <p:ext uri="{BB962C8B-B14F-4D97-AF65-F5344CB8AC3E}">
        <p14:creationId xmlns:p14="http://schemas.microsoft.com/office/powerpoint/2010/main" val="309566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inhoud</a:t>
            </a:r>
            <a:endParaRPr lang="nl-BE" sz="4000" b="1" dirty="0"/>
          </a:p>
        </p:txBody>
      </p:sp>
      <p:sp>
        <p:nvSpPr>
          <p:cNvPr id="3" name="Rectangle 2"/>
          <p:cNvSpPr/>
          <p:nvPr/>
        </p:nvSpPr>
        <p:spPr>
          <a:xfrm>
            <a:off x="180000" y="835200"/>
            <a:ext cx="878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b="1" dirty="0" smtClean="0"/>
              <a:t>Onderzoeksstage</a:t>
            </a:r>
            <a:endParaRPr lang="nl-BE" b="1" dirty="0"/>
          </a:p>
          <a:p>
            <a:endParaRPr lang="nl-BE" dirty="0" smtClean="0"/>
          </a:p>
          <a:p>
            <a:pPr algn="just"/>
            <a:r>
              <a:rPr lang="nl-BE" dirty="0" smtClean="0"/>
              <a:t>De </a:t>
            </a:r>
            <a:r>
              <a:rPr lang="nl-BE" dirty="0"/>
              <a:t>student </a:t>
            </a:r>
            <a:r>
              <a:rPr lang="nl-BE" dirty="0" smtClean="0"/>
              <a:t>doet zelf </a:t>
            </a:r>
            <a:r>
              <a:rPr lang="nl-BE" dirty="0" smtClean="0">
                <a:solidFill>
                  <a:srgbClr val="FF0000"/>
                </a:solidFill>
              </a:rPr>
              <a:t>wetenschappelijk onderzoek gedurende minimum </a:t>
            </a:r>
            <a:r>
              <a:rPr lang="nl-BE" dirty="0">
                <a:solidFill>
                  <a:srgbClr val="FF0000"/>
                </a:solidFill>
              </a:rPr>
              <a:t>30 </a:t>
            </a:r>
            <a:r>
              <a:rPr lang="nl-BE" dirty="0" smtClean="0">
                <a:solidFill>
                  <a:srgbClr val="FF0000"/>
                </a:solidFill>
              </a:rPr>
              <a:t>dagen</a:t>
            </a:r>
            <a:r>
              <a:rPr lang="nl-BE" dirty="0" smtClean="0"/>
              <a:t>.</a:t>
            </a:r>
          </a:p>
          <a:p>
            <a:pPr algn="just"/>
            <a:r>
              <a:rPr lang="nl-BE" dirty="0" smtClean="0"/>
              <a:t>Het </a:t>
            </a:r>
            <a:r>
              <a:rPr lang="nl-BE" dirty="0"/>
              <a:t>grootste deel van het onderzoek gebeurt best tijdens de </a:t>
            </a:r>
            <a:r>
              <a:rPr lang="nl-BE" dirty="0" smtClean="0"/>
              <a:t>zomervakantie.</a:t>
            </a:r>
          </a:p>
          <a:p>
            <a:pPr algn="just"/>
            <a:r>
              <a:rPr lang="nl-BE" dirty="0" smtClean="0"/>
              <a:t>De student neemt deel aan alle activiteiten van de onderzoeksgroep.</a:t>
            </a:r>
            <a:endParaRPr lang="nl-BE" dirty="0"/>
          </a:p>
          <a:p>
            <a:pPr algn="just"/>
            <a:endParaRPr lang="nl-BE" dirty="0" smtClean="0"/>
          </a:p>
          <a:p>
            <a:pPr algn="just"/>
            <a:r>
              <a:rPr lang="nl-BE" dirty="0" smtClean="0"/>
              <a:t>Studenten mogen alleen proefdieren </a:t>
            </a:r>
            <a:r>
              <a:rPr lang="nl-BE" dirty="0"/>
              <a:t>manipuleren </a:t>
            </a:r>
            <a:r>
              <a:rPr lang="nl-BE" dirty="0" smtClean="0"/>
              <a:t>indien ze </a:t>
            </a:r>
            <a:r>
              <a:rPr lang="nl-BE" dirty="0"/>
              <a:t>vooraf het </a:t>
            </a:r>
            <a:r>
              <a:rPr lang="nl-BE" dirty="0" smtClean="0"/>
              <a:t>opleidingson-derdeel </a:t>
            </a:r>
            <a:r>
              <a:rPr lang="nl-BE" i="1" dirty="0" smtClean="0"/>
              <a:t>Laboratory </a:t>
            </a:r>
            <a:r>
              <a:rPr lang="nl-BE" i="1" dirty="0"/>
              <a:t>Animal </a:t>
            </a:r>
            <a:r>
              <a:rPr lang="nl-BE" i="1" dirty="0" smtClean="0"/>
              <a:t>Science</a:t>
            </a:r>
            <a:r>
              <a:rPr lang="nl-BE" dirty="0" smtClean="0"/>
              <a:t> afgelegd </a:t>
            </a:r>
            <a:r>
              <a:rPr lang="nl-BE" dirty="0"/>
              <a:t>hebben</a:t>
            </a:r>
            <a:r>
              <a:rPr lang="nl-BE" dirty="0" smtClean="0"/>
              <a:t>.</a:t>
            </a:r>
          </a:p>
          <a:p>
            <a:pPr algn="just"/>
            <a:endParaRPr lang="nl-BE" dirty="0"/>
          </a:p>
          <a:p>
            <a:pPr algn="just"/>
            <a:r>
              <a:rPr lang="nl-BE" dirty="0" smtClean="0"/>
              <a:t>Het </a:t>
            </a:r>
            <a:r>
              <a:rPr lang="nl-BE" dirty="0"/>
              <a:t>onderzoek mag geen deel uitmaken van de bachelor- of masterproef of van een andere activiteit in het kader van de reguliere </a:t>
            </a:r>
            <a:r>
              <a:rPr lang="nl-BE" dirty="0" smtClean="0"/>
              <a:t>opleiding.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7960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inhoud</a:t>
            </a:r>
            <a:endParaRPr lang="nl-BE" sz="4000" b="1" dirty="0"/>
          </a:p>
        </p:txBody>
      </p:sp>
      <p:sp>
        <p:nvSpPr>
          <p:cNvPr id="3" name="Rectangle 2"/>
          <p:cNvSpPr/>
          <p:nvPr/>
        </p:nvSpPr>
        <p:spPr>
          <a:xfrm>
            <a:off x="180000" y="835200"/>
            <a:ext cx="878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b="1" dirty="0" smtClean="0"/>
              <a:t>Lezingen</a:t>
            </a:r>
            <a:endParaRPr lang="nl-BE" b="1" dirty="0"/>
          </a:p>
          <a:p>
            <a:endParaRPr lang="nl-BE" dirty="0" smtClean="0"/>
          </a:p>
          <a:p>
            <a:pPr algn="just"/>
            <a:r>
              <a:rPr lang="nl-BE" dirty="0" smtClean="0"/>
              <a:t>De </a:t>
            </a:r>
            <a:r>
              <a:rPr lang="nl-BE" dirty="0"/>
              <a:t>student woont </a:t>
            </a:r>
            <a:r>
              <a:rPr lang="nl-BE" dirty="0">
                <a:solidFill>
                  <a:srgbClr val="FF0000"/>
                </a:solidFill>
              </a:rPr>
              <a:t>4 lezingen door gastsprekers</a:t>
            </a:r>
            <a:r>
              <a:rPr lang="nl-BE" dirty="0"/>
              <a:t> </a:t>
            </a:r>
            <a:r>
              <a:rPr lang="nl-BE" dirty="0" smtClean="0"/>
              <a:t>bij.</a:t>
            </a:r>
          </a:p>
          <a:p>
            <a:pPr algn="just"/>
            <a:endParaRPr lang="nl-BE" dirty="0" smtClean="0"/>
          </a:p>
          <a:p>
            <a:pPr algn="just"/>
            <a:r>
              <a:rPr lang="nl-BE" dirty="0" smtClean="0"/>
              <a:t>De </a:t>
            </a:r>
            <a:r>
              <a:rPr lang="nl-BE" dirty="0"/>
              <a:t>lezingen </a:t>
            </a:r>
            <a:r>
              <a:rPr lang="nl-BE" dirty="0" smtClean="0"/>
              <a:t>worden </a:t>
            </a:r>
            <a:r>
              <a:rPr lang="nl-BE" dirty="0"/>
              <a:t>bij voorkeur georganiseerd door de </a:t>
            </a:r>
            <a:r>
              <a:rPr lang="nl-BE" dirty="0" smtClean="0"/>
              <a:t>onderzoeksgroep of </a:t>
            </a:r>
            <a:r>
              <a:rPr lang="nl-BE" dirty="0"/>
              <a:t>door de </a:t>
            </a:r>
            <a:r>
              <a:rPr lang="nl-BE" dirty="0" smtClean="0"/>
              <a:t>doctoral </a:t>
            </a:r>
            <a:r>
              <a:rPr lang="nl-BE" dirty="0"/>
              <a:t>school</a:t>
            </a:r>
            <a:r>
              <a:rPr lang="nl-BE" dirty="0" smtClean="0"/>
              <a:t>.</a:t>
            </a:r>
          </a:p>
          <a:p>
            <a:pPr algn="just"/>
            <a:endParaRPr lang="nl-BE" dirty="0" smtClean="0"/>
          </a:p>
          <a:p>
            <a:pPr algn="just"/>
            <a:r>
              <a:rPr lang="nl-BE" dirty="0" smtClean="0"/>
              <a:t>De </a:t>
            </a:r>
            <a:r>
              <a:rPr lang="nl-BE" dirty="0"/>
              <a:t>keuze van de thema's wordt bepaald door de student in samenspraak met de </a:t>
            </a:r>
            <a:r>
              <a:rPr lang="nl-BE" dirty="0" smtClean="0"/>
              <a:t>professor </a:t>
            </a:r>
            <a:r>
              <a:rPr lang="nl-BE" dirty="0"/>
              <a:t>die de student </a:t>
            </a:r>
            <a:r>
              <a:rPr lang="nl-BE" dirty="0" smtClean="0"/>
              <a:t>begeleidt</a:t>
            </a:r>
            <a:r>
              <a:rPr lang="nl-B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125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inhoud</a:t>
            </a:r>
            <a:endParaRPr lang="nl-BE" sz="4000" b="1" dirty="0"/>
          </a:p>
        </p:txBody>
      </p:sp>
      <p:sp>
        <p:nvSpPr>
          <p:cNvPr id="3" name="Rectangle 2"/>
          <p:cNvSpPr/>
          <p:nvPr/>
        </p:nvSpPr>
        <p:spPr>
          <a:xfrm>
            <a:off x="180000" y="835200"/>
            <a:ext cx="878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b="1" dirty="0" smtClean="0"/>
              <a:t>Intervisiesessies</a:t>
            </a:r>
            <a:endParaRPr lang="nl-BE" b="1" dirty="0"/>
          </a:p>
          <a:p>
            <a:endParaRPr lang="nl-BE" dirty="0" smtClean="0"/>
          </a:p>
          <a:p>
            <a:r>
              <a:rPr lang="nl-BE" dirty="0" smtClean="0"/>
              <a:t>De </a:t>
            </a:r>
            <a:r>
              <a:rPr lang="nl-BE" dirty="0"/>
              <a:t>student neemt deel aan </a:t>
            </a:r>
            <a:r>
              <a:rPr lang="nl-BE" dirty="0">
                <a:solidFill>
                  <a:srgbClr val="FF0000"/>
                </a:solidFill>
              </a:rPr>
              <a:t>4 intervisiesessies</a:t>
            </a:r>
            <a:r>
              <a:rPr lang="nl-BE" dirty="0" smtClean="0"/>
              <a:t>.</a:t>
            </a:r>
          </a:p>
          <a:p>
            <a:endParaRPr lang="nl-BE" dirty="0" smtClean="0"/>
          </a:p>
          <a:p>
            <a:r>
              <a:rPr lang="nl-BE" dirty="0" smtClean="0"/>
              <a:t>Alle honoursstudenten komen samen </a:t>
            </a:r>
            <a:r>
              <a:rPr lang="nl-BE" dirty="0"/>
              <a:t>op 4 zaterdagvoormiddagen.</a:t>
            </a:r>
          </a:p>
          <a:p>
            <a:endParaRPr lang="nl-BE" dirty="0" smtClean="0"/>
          </a:p>
          <a:p>
            <a:r>
              <a:rPr lang="nl-BE" dirty="0" smtClean="0"/>
              <a:t>De sessie op 28 april 2018 is een kennismakingsvergadering.</a:t>
            </a:r>
          </a:p>
          <a:p>
            <a:pPr algn="just"/>
            <a:r>
              <a:rPr lang="nl-BE" dirty="0" smtClean="0"/>
              <a:t>Elke student stelt </a:t>
            </a:r>
            <a:r>
              <a:rPr lang="nl-BE" dirty="0"/>
              <a:t>aan de hand van een </a:t>
            </a:r>
            <a:r>
              <a:rPr lang="nl-BE" dirty="0" smtClean="0"/>
              <a:t>PowerPointpresentatie zijn/haar onderzoeks-voorstel voor </a:t>
            </a:r>
            <a:r>
              <a:rPr lang="nl-BE" dirty="0"/>
              <a:t>aan de andere studenten.</a:t>
            </a:r>
          </a:p>
          <a:p>
            <a:endParaRPr lang="nl-BE" dirty="0" smtClean="0"/>
          </a:p>
          <a:p>
            <a:pPr algn="just"/>
            <a:r>
              <a:rPr lang="nl-BE" dirty="0" smtClean="0"/>
              <a:t>De 3 andere </a:t>
            </a:r>
            <a:r>
              <a:rPr lang="nl-BE" dirty="0"/>
              <a:t>sessies </a:t>
            </a:r>
            <a:r>
              <a:rPr lang="nl-BE" dirty="0" smtClean="0"/>
              <a:t>vinden plaats nadat </a:t>
            </a:r>
            <a:r>
              <a:rPr lang="nl-BE" dirty="0"/>
              <a:t>het onderzoek grotendeels </a:t>
            </a:r>
            <a:r>
              <a:rPr lang="nl-BE" dirty="0" smtClean="0"/>
              <a:t>is </a:t>
            </a:r>
            <a:r>
              <a:rPr lang="nl-BE" dirty="0"/>
              <a:t>afgerond</a:t>
            </a:r>
            <a:r>
              <a:rPr lang="nl-BE" dirty="0" smtClean="0"/>
              <a:t>.</a:t>
            </a:r>
          </a:p>
          <a:p>
            <a:pPr algn="just"/>
            <a:r>
              <a:rPr lang="nl-BE" dirty="0" smtClean="0"/>
              <a:t>De student stelt aan </a:t>
            </a:r>
            <a:r>
              <a:rPr lang="nl-BE" dirty="0"/>
              <a:t>de hand van een PowerPointpresentatie </a:t>
            </a:r>
            <a:r>
              <a:rPr lang="nl-BE" dirty="0" smtClean="0"/>
              <a:t>zijn/haar </a:t>
            </a:r>
            <a:r>
              <a:rPr lang="nl-BE" dirty="0"/>
              <a:t>onderzoek met inbegrip van de resultaten voor aan de andere </a:t>
            </a:r>
            <a:r>
              <a:rPr lang="nl-BE" dirty="0" smtClean="0"/>
              <a:t>studenten.</a:t>
            </a:r>
          </a:p>
          <a:p>
            <a:pPr algn="just"/>
            <a:r>
              <a:rPr lang="nl-BE" dirty="0" smtClean="0"/>
              <a:t>Na elke presentatie volgt een discussie.</a:t>
            </a:r>
          </a:p>
          <a:p>
            <a:pPr algn="just"/>
            <a:endParaRPr lang="nl-BE" dirty="0" smtClean="0"/>
          </a:p>
          <a:p>
            <a:r>
              <a:rPr lang="nl-BE" dirty="0"/>
              <a:t>Voor opleidingsonderdeel </a:t>
            </a:r>
            <a:r>
              <a:rPr lang="nl-BE" dirty="0" smtClean="0"/>
              <a:t>1 is de </a:t>
            </a:r>
            <a:r>
              <a:rPr lang="nl-BE" dirty="0"/>
              <a:t>voertaal </a:t>
            </a:r>
            <a:r>
              <a:rPr lang="nl-BE" dirty="0" smtClean="0"/>
              <a:t>het Nederlands.</a:t>
            </a:r>
            <a:endParaRPr lang="nl-BE" dirty="0"/>
          </a:p>
          <a:p>
            <a:r>
              <a:rPr lang="nl-BE" dirty="0" smtClean="0"/>
              <a:t>Voor opleidingsonderdeel 2 is de </a:t>
            </a:r>
            <a:r>
              <a:rPr lang="nl-BE" dirty="0"/>
              <a:t>voertaal </a:t>
            </a:r>
            <a:r>
              <a:rPr lang="nl-BE" dirty="0" smtClean="0"/>
              <a:t>het Engels.</a:t>
            </a:r>
          </a:p>
          <a:p>
            <a:endParaRPr lang="en-US" dirty="0" smtClean="0"/>
          </a:p>
          <a:p>
            <a:r>
              <a:rPr lang="en-US" dirty="0" smtClean="0"/>
              <a:t>De </a:t>
            </a:r>
            <a:r>
              <a:rPr lang="en-US" dirty="0"/>
              <a:t>sessies worden opgenomen en op Toledo gezet.</a:t>
            </a:r>
            <a:endParaRPr lang="nl-BE" dirty="0"/>
          </a:p>
          <a:p>
            <a:r>
              <a:rPr lang="nl-BE" dirty="0" smtClean="0"/>
              <a:t>Ludwig Missiaen en/of Eva Morava zullen feedback </a:t>
            </a:r>
            <a:r>
              <a:rPr lang="nl-BE" dirty="0"/>
              <a:t>geven</a:t>
            </a:r>
            <a:r>
              <a:rPr lang="nl-BE" dirty="0" smtClean="0"/>
              <a:t>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6525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?</a:t>
            </a:r>
            <a:endParaRPr lang="nl-BE" sz="4000" b="1" dirty="0"/>
          </a:p>
        </p:txBody>
      </p:sp>
      <p:sp>
        <p:nvSpPr>
          <p:cNvPr id="3" name="Rectangle 2"/>
          <p:cNvSpPr/>
          <p:nvPr/>
        </p:nvSpPr>
        <p:spPr>
          <a:xfrm>
            <a:off x="0" y="835200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6000"/>
            <a:r>
              <a:rPr lang="nl-BE" dirty="0" smtClean="0"/>
              <a:t>Ludwig Missiaen</a:t>
            </a:r>
          </a:p>
          <a:p>
            <a:pPr marL="3636000"/>
            <a:endParaRPr lang="en-US" dirty="0"/>
          </a:p>
          <a:p>
            <a:pPr marL="3636000"/>
            <a:endParaRPr lang="en-US" dirty="0" smtClean="0"/>
          </a:p>
          <a:p>
            <a:pPr marL="3636000"/>
            <a:endParaRPr lang="nl-BE" dirty="0" smtClean="0"/>
          </a:p>
          <a:p>
            <a:pPr marL="3636000"/>
            <a:endParaRPr lang="nl-BE" dirty="0" smtClean="0"/>
          </a:p>
          <a:p>
            <a:pPr marL="3636000"/>
            <a:r>
              <a:rPr lang="en-US" dirty="0" smtClean="0"/>
              <a:t>Eva Morava</a:t>
            </a:r>
          </a:p>
          <a:p>
            <a:pPr marL="3636000"/>
            <a:endParaRPr lang="en-US" dirty="0" smtClean="0"/>
          </a:p>
          <a:p>
            <a:pPr marL="3636000"/>
            <a:r>
              <a:rPr lang="en-US" dirty="0" err="1" smtClean="0"/>
              <a:t>Myriam</a:t>
            </a:r>
            <a:r>
              <a:rPr lang="en-US" dirty="0" smtClean="0"/>
              <a:t> Baes</a:t>
            </a:r>
          </a:p>
          <a:p>
            <a:pPr marL="3636000"/>
            <a:endParaRPr lang="en-US" dirty="0" smtClean="0"/>
          </a:p>
          <a:p>
            <a:pPr marL="3636000"/>
            <a:r>
              <a:rPr lang="en-US" dirty="0" smtClean="0"/>
              <a:t>Johan </a:t>
            </a:r>
            <a:r>
              <a:rPr lang="en-US" dirty="0" err="1" smtClean="0"/>
              <a:t>Lefevre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5893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inhoud</a:t>
            </a:r>
            <a:endParaRPr lang="nl-BE" sz="4000" b="1" dirty="0"/>
          </a:p>
        </p:txBody>
      </p:sp>
      <p:sp>
        <p:nvSpPr>
          <p:cNvPr id="3" name="Rectangle 2"/>
          <p:cNvSpPr/>
          <p:nvPr/>
        </p:nvSpPr>
        <p:spPr>
          <a:xfrm>
            <a:off x="180000" y="835200"/>
            <a:ext cx="87840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dirty="0" smtClean="0"/>
              <a:t>Data </a:t>
            </a:r>
            <a:r>
              <a:rPr lang="nl-BE" dirty="0"/>
              <a:t>van de intervisiesessies van opleidingsonderdeel 1:</a:t>
            </a:r>
          </a:p>
          <a:p>
            <a:pPr indent="540000"/>
            <a:r>
              <a:rPr lang="nl-BE" dirty="0"/>
              <a:t>28 april </a:t>
            </a:r>
            <a:r>
              <a:rPr lang="nl-BE" dirty="0" smtClean="0"/>
              <a:t>2018		</a:t>
            </a:r>
            <a:r>
              <a:rPr lang="nl-BE" dirty="0"/>
              <a:t>08 december 2018</a:t>
            </a:r>
          </a:p>
          <a:p>
            <a:pPr indent="540000"/>
            <a:r>
              <a:rPr lang="nl-BE" dirty="0" smtClean="0"/>
              <a:t>03 </a:t>
            </a:r>
            <a:r>
              <a:rPr lang="nl-BE" dirty="0"/>
              <a:t>november </a:t>
            </a:r>
            <a:r>
              <a:rPr lang="nl-BE" dirty="0" smtClean="0"/>
              <a:t>2018		23 </a:t>
            </a:r>
            <a:r>
              <a:rPr lang="nl-BE" dirty="0"/>
              <a:t>februari </a:t>
            </a:r>
            <a:r>
              <a:rPr lang="nl-BE" dirty="0" smtClean="0"/>
              <a:t>2019</a:t>
            </a:r>
          </a:p>
          <a:p>
            <a:r>
              <a:rPr lang="nl-BE" dirty="0" smtClean="0"/>
              <a:t>Data </a:t>
            </a:r>
            <a:r>
              <a:rPr lang="nl-BE" dirty="0"/>
              <a:t>van de intervisiesessies van opleidingsonderdeel 2:</a:t>
            </a:r>
          </a:p>
          <a:p>
            <a:pPr indent="540000"/>
            <a:r>
              <a:rPr lang="nl-BE" dirty="0"/>
              <a:t>05 oktober </a:t>
            </a:r>
            <a:r>
              <a:rPr lang="nl-BE" dirty="0" smtClean="0"/>
              <a:t>2019		</a:t>
            </a:r>
            <a:r>
              <a:rPr lang="nl-BE" dirty="0"/>
              <a:t>07 december 2019</a:t>
            </a:r>
          </a:p>
          <a:p>
            <a:pPr indent="540000"/>
            <a:r>
              <a:rPr lang="nl-BE" dirty="0" smtClean="0"/>
              <a:t>02 </a:t>
            </a:r>
            <a:r>
              <a:rPr lang="nl-BE" dirty="0"/>
              <a:t>november </a:t>
            </a:r>
            <a:r>
              <a:rPr lang="nl-BE" dirty="0" smtClean="0"/>
              <a:t>2019		22 </a:t>
            </a:r>
            <a:r>
              <a:rPr lang="nl-BE" dirty="0"/>
              <a:t>februari 2020</a:t>
            </a:r>
          </a:p>
          <a:p>
            <a:pPr indent="540000"/>
            <a:endParaRPr lang="en-US" dirty="0" smtClean="0"/>
          </a:p>
          <a:p>
            <a:r>
              <a:rPr lang="en-US" dirty="0" smtClean="0"/>
              <a:t>Elke sessie wordt gevolgd door een receptie en een broodjeslunch.</a:t>
            </a:r>
            <a:endParaRPr lang="en-US" dirty="0"/>
          </a:p>
          <a:p>
            <a:pPr indent="540000"/>
            <a:endParaRPr lang="nl-BE" dirty="0"/>
          </a:p>
          <a:p>
            <a:r>
              <a:rPr lang="nl-BE" b="1" dirty="0" smtClean="0"/>
              <a:t>Zelf </a:t>
            </a:r>
            <a:r>
              <a:rPr lang="nl-BE" b="1" dirty="0"/>
              <a:t>georganiseerde activiteiten</a:t>
            </a:r>
          </a:p>
          <a:p>
            <a:endParaRPr lang="nl-BE" dirty="0"/>
          </a:p>
          <a:p>
            <a:r>
              <a:rPr lang="nl-BE" dirty="0"/>
              <a:t>De student neemt deel aan </a:t>
            </a:r>
            <a:r>
              <a:rPr lang="nl-BE" dirty="0">
                <a:solidFill>
                  <a:srgbClr val="FF0000"/>
                </a:solidFill>
              </a:rPr>
              <a:t>2 activiteiten die </a:t>
            </a:r>
            <a:r>
              <a:rPr lang="nl-BE" dirty="0" smtClean="0">
                <a:solidFill>
                  <a:srgbClr val="FF0000"/>
                </a:solidFill>
              </a:rPr>
              <a:t>de honoursstudenten </a:t>
            </a:r>
            <a:r>
              <a:rPr lang="nl-BE" dirty="0">
                <a:solidFill>
                  <a:srgbClr val="FF0000"/>
                </a:solidFill>
              </a:rPr>
              <a:t>zelf </a:t>
            </a:r>
            <a:r>
              <a:rPr lang="nl-BE" dirty="0" smtClean="0">
                <a:solidFill>
                  <a:srgbClr val="FF0000"/>
                </a:solidFill>
              </a:rPr>
              <a:t>organiseren</a:t>
            </a:r>
            <a:r>
              <a:rPr lang="nl-BE" dirty="0" smtClean="0"/>
              <a:t>. De activiteiten moeten een </a:t>
            </a:r>
            <a:r>
              <a:rPr lang="nl-BE" dirty="0"/>
              <a:t>wetenschappelijk </a:t>
            </a:r>
            <a:r>
              <a:rPr lang="nl-BE" dirty="0" smtClean="0"/>
              <a:t>karakter hebben.</a:t>
            </a:r>
            <a:endParaRPr lang="nl-BE" dirty="0"/>
          </a:p>
          <a:p>
            <a:r>
              <a:rPr lang="nl-BE" dirty="0"/>
              <a:t>De studenten zijn volledig vrij in het kiezen van de topics</a:t>
            </a:r>
            <a:r>
              <a:rPr lang="nl-BE" dirty="0" smtClean="0"/>
              <a:t>.</a:t>
            </a:r>
          </a:p>
          <a:p>
            <a:pPr algn="just"/>
            <a:endParaRPr lang="nl-BE" b="1" dirty="0" smtClean="0"/>
          </a:p>
          <a:p>
            <a:pPr algn="just"/>
            <a:r>
              <a:rPr lang="nl-BE" b="1" dirty="0" smtClean="0"/>
              <a:t>Symposium</a:t>
            </a:r>
            <a:endParaRPr lang="nl-BE" b="1" dirty="0"/>
          </a:p>
          <a:p>
            <a:pPr algn="just"/>
            <a:endParaRPr lang="nl-BE" dirty="0"/>
          </a:p>
          <a:p>
            <a:pPr algn="just"/>
            <a:r>
              <a:rPr lang="nl-BE" dirty="0"/>
              <a:t>De student neemt deel aan het jaarlijkse </a:t>
            </a:r>
            <a:r>
              <a:rPr lang="nl-BE" dirty="0">
                <a:solidFill>
                  <a:srgbClr val="FF0000"/>
                </a:solidFill>
              </a:rPr>
              <a:t>symposium voor student-onderzoekers</a:t>
            </a:r>
            <a:r>
              <a:rPr lang="nl-BE" dirty="0"/>
              <a:t>.</a:t>
            </a:r>
          </a:p>
          <a:p>
            <a:pPr algn="just"/>
            <a:r>
              <a:rPr lang="nl-BE" dirty="0"/>
              <a:t>Dit symposium wordt georganiseerd door LVSO</a:t>
            </a:r>
            <a:r>
              <a:rPr lang="nl-BE" dirty="0" smtClean="0"/>
              <a:t>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1993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inhoud</a:t>
            </a:r>
            <a:endParaRPr lang="nl-BE" sz="4000" b="1" dirty="0"/>
          </a:p>
        </p:txBody>
      </p:sp>
      <p:sp>
        <p:nvSpPr>
          <p:cNvPr id="3" name="Rectangle 2"/>
          <p:cNvSpPr/>
          <p:nvPr/>
        </p:nvSpPr>
        <p:spPr>
          <a:xfrm>
            <a:off x="180000" y="835200"/>
            <a:ext cx="878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nl-BE" dirty="0"/>
          </a:p>
          <a:p>
            <a:pPr algn="just"/>
            <a:r>
              <a:rPr lang="nl-BE" b="1" dirty="0" smtClean="0"/>
              <a:t>Rapportering</a:t>
            </a:r>
          </a:p>
          <a:p>
            <a:pPr algn="just"/>
            <a:endParaRPr lang="nl-BE" b="1" dirty="0"/>
          </a:p>
          <a:p>
            <a:pPr algn="just"/>
            <a:r>
              <a:rPr lang="nl-BE" dirty="0"/>
              <a:t>De student </a:t>
            </a:r>
            <a:r>
              <a:rPr lang="nl-BE" dirty="0">
                <a:solidFill>
                  <a:srgbClr val="FF0000"/>
                </a:solidFill>
              </a:rPr>
              <a:t>rapporteert schriftelijk</a:t>
            </a:r>
            <a:r>
              <a:rPr lang="nl-BE" dirty="0"/>
              <a:t> over het resultaat van zijn/haar </a:t>
            </a:r>
            <a:r>
              <a:rPr lang="nl-BE" dirty="0" smtClean="0"/>
              <a:t>onderzoek:</a:t>
            </a:r>
          </a:p>
          <a:p>
            <a:pPr marL="720000" lvl="1" indent="-180000" algn="just">
              <a:buFont typeface="Arial" panose="020B0604020202020204" pitchFamily="34" charset="0"/>
              <a:buChar char="•"/>
            </a:pPr>
            <a:r>
              <a:rPr lang="nl-BE" dirty="0"/>
              <a:t>voor opleidingsonderdeel </a:t>
            </a:r>
            <a:r>
              <a:rPr lang="nl-BE" dirty="0" smtClean="0"/>
              <a:t>1 in de vorm van een </a:t>
            </a:r>
            <a:r>
              <a:rPr lang="nl-BE" dirty="0"/>
              <a:t>abstract van maximum 2 </a:t>
            </a:r>
            <a:r>
              <a:rPr lang="nl-BE" dirty="0" smtClean="0"/>
              <a:t>blz.</a:t>
            </a:r>
          </a:p>
          <a:p>
            <a:pPr marL="720000" lvl="1" indent="-180000" algn="just">
              <a:buFont typeface="Arial" panose="020B0604020202020204" pitchFamily="34" charset="0"/>
              <a:buChar char="•"/>
            </a:pPr>
            <a:r>
              <a:rPr lang="nl-BE" dirty="0"/>
              <a:t>voor opleidingsonderdeel </a:t>
            </a:r>
            <a:r>
              <a:rPr lang="nl-BE" dirty="0" smtClean="0"/>
              <a:t>2 in de </a:t>
            </a:r>
            <a:r>
              <a:rPr lang="nl-BE" dirty="0"/>
              <a:t>vorm </a:t>
            </a:r>
            <a:r>
              <a:rPr lang="nl-BE" dirty="0" smtClean="0"/>
              <a:t>van </a:t>
            </a:r>
            <a:r>
              <a:rPr lang="nl-BE" dirty="0"/>
              <a:t>een wetenschappelijk </a:t>
            </a:r>
            <a:r>
              <a:rPr lang="nl-BE" dirty="0" smtClean="0"/>
              <a:t>artikel</a:t>
            </a:r>
          </a:p>
          <a:p>
            <a:pPr marL="540000" lvl="1" algn="just"/>
            <a:endParaRPr lang="nl-BE" dirty="0"/>
          </a:p>
          <a:p>
            <a:pPr algn="just"/>
            <a:r>
              <a:rPr lang="nl-BE" b="1" dirty="0" smtClean="0"/>
              <a:t>Reflectieverslag</a:t>
            </a:r>
            <a:endParaRPr lang="nl-BE" b="1" dirty="0"/>
          </a:p>
          <a:p>
            <a:pPr algn="just"/>
            <a:endParaRPr lang="nl-BE" dirty="0" smtClean="0"/>
          </a:p>
          <a:p>
            <a:pPr algn="just"/>
            <a:r>
              <a:rPr lang="nl-BE" dirty="0" smtClean="0"/>
              <a:t>De </a:t>
            </a:r>
            <a:r>
              <a:rPr lang="nl-BE" dirty="0"/>
              <a:t>student schrijft een </a:t>
            </a:r>
            <a:r>
              <a:rPr lang="nl-BE" dirty="0">
                <a:solidFill>
                  <a:srgbClr val="FF0000"/>
                </a:solidFill>
              </a:rPr>
              <a:t>reflectieverslag</a:t>
            </a:r>
            <a:r>
              <a:rPr lang="nl-BE" dirty="0"/>
              <a:t>, waarin hij/zij (zelf)kritisch terugkijkt op de </a:t>
            </a:r>
            <a:r>
              <a:rPr lang="nl-BE" dirty="0" smtClean="0"/>
              <a:t>er-varingen </a:t>
            </a:r>
            <a:r>
              <a:rPr lang="nl-BE" dirty="0"/>
              <a:t>die hij/zij heeft opgedaan binnen het honoursprogramma.</a:t>
            </a:r>
          </a:p>
        </p:txBody>
      </p:sp>
    </p:spTree>
    <p:extLst>
      <p:ext uri="{BB962C8B-B14F-4D97-AF65-F5344CB8AC3E}">
        <p14:creationId xmlns:p14="http://schemas.microsoft.com/office/powerpoint/2010/main" val="407845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wie kan aanvragen?</a:t>
            </a:r>
            <a:endParaRPr lang="nl-BE" sz="4000" b="1" dirty="0"/>
          </a:p>
        </p:txBody>
      </p:sp>
      <p:sp>
        <p:nvSpPr>
          <p:cNvPr id="3" name="Rectangle 2"/>
          <p:cNvSpPr/>
          <p:nvPr/>
        </p:nvSpPr>
        <p:spPr>
          <a:xfrm>
            <a:off x="180000" y="835200"/>
            <a:ext cx="8784000" cy="5421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BE" dirty="0"/>
              <a:t>Studenten die </a:t>
            </a:r>
            <a:r>
              <a:rPr lang="nl-BE" dirty="0" smtClean="0"/>
              <a:t>momenteel de </a:t>
            </a:r>
            <a:r>
              <a:rPr lang="nl-BE" dirty="0"/>
              <a:t>volgende opleidingen en opleidingsfasen aan de KU Leuven of de Kulak volgen, kunnen een aanvraag </a:t>
            </a:r>
            <a:r>
              <a:rPr lang="nl-BE" dirty="0" smtClean="0"/>
              <a:t>indienen:</a:t>
            </a:r>
            <a:endParaRPr lang="nl-BE" dirty="0"/>
          </a:p>
          <a:p>
            <a:endParaRPr lang="nl-BE" dirty="0" smtClean="0"/>
          </a:p>
          <a:p>
            <a:r>
              <a:rPr lang="nl-BE" dirty="0" smtClean="0"/>
              <a:t>Geneeskunde</a:t>
            </a:r>
            <a:r>
              <a:rPr lang="nl-BE" dirty="0"/>
              <a:t>: 1e </a:t>
            </a:r>
            <a:r>
              <a:rPr lang="nl-BE" dirty="0" smtClean="0"/>
              <a:t>bach</a:t>
            </a:r>
            <a:endParaRPr lang="nl-BE" dirty="0"/>
          </a:p>
          <a:p>
            <a:pPr>
              <a:spcAft>
                <a:spcPts val="1200"/>
              </a:spcAft>
            </a:pPr>
            <a:r>
              <a:rPr lang="nl-BE" dirty="0" smtClean="0"/>
              <a:t>Geneeskunde</a:t>
            </a:r>
            <a:r>
              <a:rPr lang="nl-BE" dirty="0"/>
              <a:t>: 2e </a:t>
            </a:r>
            <a:r>
              <a:rPr lang="nl-BE" dirty="0" smtClean="0"/>
              <a:t>bach</a:t>
            </a:r>
            <a:endParaRPr lang="nl-BE" dirty="0"/>
          </a:p>
          <a:p>
            <a:r>
              <a:rPr lang="nl-BE" dirty="0" smtClean="0"/>
              <a:t>Biomedische </a:t>
            </a:r>
            <a:r>
              <a:rPr lang="nl-BE" dirty="0"/>
              <a:t>wetenschappen: 1e </a:t>
            </a:r>
            <a:r>
              <a:rPr lang="nl-BE" dirty="0" smtClean="0"/>
              <a:t>bach</a:t>
            </a:r>
            <a:endParaRPr lang="nl-BE" dirty="0"/>
          </a:p>
          <a:p>
            <a:pPr>
              <a:spcAft>
                <a:spcPts val="1200"/>
              </a:spcAft>
            </a:pPr>
            <a:r>
              <a:rPr lang="nl-BE" dirty="0" smtClean="0"/>
              <a:t>Biomedische </a:t>
            </a:r>
            <a:r>
              <a:rPr lang="nl-BE" dirty="0"/>
              <a:t>wetenschappen: 2e </a:t>
            </a:r>
            <a:r>
              <a:rPr lang="nl-BE" dirty="0" smtClean="0"/>
              <a:t>bach</a:t>
            </a:r>
            <a:endParaRPr lang="nl-BE" dirty="0"/>
          </a:p>
          <a:p>
            <a:r>
              <a:rPr lang="nl-BE" dirty="0" smtClean="0"/>
              <a:t>Tandheelkunde</a:t>
            </a:r>
            <a:r>
              <a:rPr lang="nl-BE" dirty="0"/>
              <a:t>: 1e </a:t>
            </a:r>
            <a:r>
              <a:rPr lang="nl-BE" dirty="0" smtClean="0"/>
              <a:t>bach</a:t>
            </a:r>
            <a:endParaRPr lang="nl-BE" dirty="0"/>
          </a:p>
          <a:p>
            <a:pPr>
              <a:spcAft>
                <a:spcPts val="1200"/>
              </a:spcAft>
            </a:pPr>
            <a:r>
              <a:rPr lang="nl-BE" dirty="0" smtClean="0"/>
              <a:t>Tandheelkunde</a:t>
            </a:r>
            <a:r>
              <a:rPr lang="nl-BE" dirty="0"/>
              <a:t>: 2e </a:t>
            </a:r>
            <a:r>
              <a:rPr lang="nl-BE" dirty="0" smtClean="0"/>
              <a:t>bach</a:t>
            </a:r>
            <a:endParaRPr lang="nl-BE" dirty="0"/>
          </a:p>
          <a:p>
            <a:r>
              <a:rPr lang="nl-BE" dirty="0" smtClean="0"/>
              <a:t>Logopedische </a:t>
            </a:r>
            <a:r>
              <a:rPr lang="nl-BE" dirty="0"/>
              <a:t>en audiologische wetenschappen: 1e </a:t>
            </a:r>
            <a:r>
              <a:rPr lang="nl-BE" dirty="0" smtClean="0"/>
              <a:t>bach</a:t>
            </a:r>
            <a:endParaRPr lang="nl-BE" dirty="0"/>
          </a:p>
          <a:p>
            <a:pPr>
              <a:spcAft>
                <a:spcPts val="1200"/>
              </a:spcAft>
            </a:pPr>
            <a:r>
              <a:rPr lang="nl-BE" dirty="0" smtClean="0"/>
              <a:t>Logopedische </a:t>
            </a:r>
            <a:r>
              <a:rPr lang="nl-BE" dirty="0"/>
              <a:t>en audiologische wetenschappen: 2e </a:t>
            </a:r>
            <a:r>
              <a:rPr lang="nl-BE" dirty="0" smtClean="0"/>
              <a:t>bach</a:t>
            </a:r>
            <a:endParaRPr lang="nl-BE" dirty="0"/>
          </a:p>
          <a:p>
            <a:r>
              <a:rPr lang="nl-BE" dirty="0" smtClean="0"/>
              <a:t>Farmaceutische </a:t>
            </a:r>
            <a:r>
              <a:rPr lang="nl-BE" dirty="0"/>
              <a:t>wetenschappen: 1e </a:t>
            </a:r>
            <a:r>
              <a:rPr lang="nl-BE" dirty="0" smtClean="0"/>
              <a:t>bach</a:t>
            </a:r>
            <a:endParaRPr lang="nl-BE" dirty="0"/>
          </a:p>
          <a:p>
            <a:pPr>
              <a:spcAft>
                <a:spcPts val="1200"/>
              </a:spcAft>
            </a:pPr>
            <a:r>
              <a:rPr lang="nl-BE" dirty="0" smtClean="0"/>
              <a:t>Farmaceutische </a:t>
            </a:r>
            <a:r>
              <a:rPr lang="nl-BE" dirty="0"/>
              <a:t>wetenschappen: 2e </a:t>
            </a:r>
            <a:r>
              <a:rPr lang="nl-BE" dirty="0" smtClean="0"/>
              <a:t>bach</a:t>
            </a:r>
            <a:endParaRPr lang="nl-BE" dirty="0"/>
          </a:p>
          <a:p>
            <a:pPr>
              <a:spcAft>
                <a:spcPts val="1200"/>
              </a:spcAft>
            </a:pPr>
            <a:r>
              <a:rPr lang="nl-BE" dirty="0" smtClean="0"/>
              <a:t>Revalidatiewetenschappen </a:t>
            </a:r>
            <a:r>
              <a:rPr lang="nl-BE" dirty="0"/>
              <a:t>en kinesitherapie: 2e </a:t>
            </a:r>
            <a:r>
              <a:rPr lang="nl-BE" dirty="0" smtClean="0"/>
              <a:t>bach</a:t>
            </a:r>
            <a:endParaRPr lang="nl-BE" dirty="0"/>
          </a:p>
          <a:p>
            <a:r>
              <a:rPr lang="nl-BE" dirty="0" smtClean="0"/>
              <a:t>Lichamelijke </a:t>
            </a:r>
            <a:r>
              <a:rPr lang="nl-BE" dirty="0"/>
              <a:t>opvoeding en bewegingswetenschappen: 2e </a:t>
            </a:r>
            <a:r>
              <a:rPr lang="nl-BE" dirty="0" smtClean="0"/>
              <a:t>bach</a:t>
            </a:r>
            <a:endParaRPr lang="nl-BE" dirty="0"/>
          </a:p>
          <a:p>
            <a:pPr>
              <a:spcAft>
                <a:spcPts val="900"/>
              </a:spcAft>
            </a:pPr>
            <a:r>
              <a:rPr lang="nl-BE" dirty="0"/>
              <a:t>L</a:t>
            </a:r>
            <a:r>
              <a:rPr lang="nl-BE" dirty="0" smtClean="0"/>
              <a:t>ichamelijke </a:t>
            </a:r>
            <a:r>
              <a:rPr lang="nl-BE" dirty="0"/>
              <a:t>opvoeding en bewegingswetenschappen: 3e </a:t>
            </a:r>
            <a:r>
              <a:rPr lang="nl-BE" dirty="0" smtClean="0"/>
              <a:t>bach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075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aanvraagprocedure</a:t>
            </a:r>
            <a:endParaRPr lang="nl-BE" sz="4000" b="1" dirty="0"/>
          </a:p>
        </p:txBody>
      </p:sp>
      <p:sp>
        <p:nvSpPr>
          <p:cNvPr id="3" name="Rectangle 2"/>
          <p:cNvSpPr/>
          <p:nvPr/>
        </p:nvSpPr>
        <p:spPr>
          <a:xfrm>
            <a:off x="180000" y="835200"/>
            <a:ext cx="8784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b="1" dirty="0" smtClean="0"/>
              <a:t>Aanvraagprocedure voor </a:t>
            </a:r>
            <a:r>
              <a:rPr lang="nl-BE" b="1" dirty="0"/>
              <a:t>opleidingsonderdeel 1</a:t>
            </a:r>
          </a:p>
          <a:p>
            <a:endParaRPr lang="nl-BE" dirty="0" smtClean="0"/>
          </a:p>
          <a:p>
            <a:r>
              <a:rPr lang="nl-BE" dirty="0" smtClean="0">
                <a:solidFill>
                  <a:srgbClr val="FF0000"/>
                </a:solidFill>
              </a:rPr>
              <a:t>Stap 1</a:t>
            </a:r>
            <a:r>
              <a:rPr lang="nl-BE" dirty="0" smtClean="0"/>
              <a:t>: een </a:t>
            </a:r>
            <a:r>
              <a:rPr lang="nl-BE" dirty="0">
                <a:solidFill>
                  <a:srgbClr val="FF0000"/>
                </a:solidFill>
              </a:rPr>
              <a:t>stageplaats kiezen</a:t>
            </a:r>
            <a:r>
              <a:rPr lang="nl-BE" dirty="0" smtClean="0"/>
              <a:t>.</a:t>
            </a:r>
          </a:p>
          <a:p>
            <a:r>
              <a:rPr lang="nl-BE" dirty="0" smtClean="0"/>
              <a:t>De kandidaat werkt </a:t>
            </a:r>
            <a:r>
              <a:rPr lang="nl-BE" dirty="0"/>
              <a:t>zelf een onderzoeksthema </a:t>
            </a:r>
            <a:r>
              <a:rPr lang="nl-BE" dirty="0" smtClean="0"/>
              <a:t>uit.</a:t>
            </a:r>
          </a:p>
          <a:p>
            <a:pPr indent="-457200" algn="just"/>
            <a:r>
              <a:rPr lang="nl-BE" dirty="0"/>
              <a:t>De kandidaat </a:t>
            </a:r>
            <a:r>
              <a:rPr lang="nl-BE" sz="200" dirty="0"/>
              <a:t> </a:t>
            </a:r>
            <a:r>
              <a:rPr lang="nl-BE" dirty="0"/>
              <a:t>contacteert </a:t>
            </a:r>
            <a:r>
              <a:rPr lang="nl-BE" sz="200" dirty="0"/>
              <a:t> </a:t>
            </a:r>
            <a:r>
              <a:rPr lang="nl-BE" dirty="0"/>
              <a:t>een </a:t>
            </a:r>
            <a:r>
              <a:rPr lang="nl-BE" sz="200" dirty="0"/>
              <a:t> </a:t>
            </a:r>
            <a:r>
              <a:rPr lang="nl-BE" dirty="0"/>
              <a:t>professor </a:t>
            </a:r>
            <a:r>
              <a:rPr lang="nl-BE" sz="200" dirty="0"/>
              <a:t> </a:t>
            </a:r>
            <a:r>
              <a:rPr lang="nl-BE" dirty="0"/>
              <a:t>van </a:t>
            </a:r>
            <a:r>
              <a:rPr lang="nl-BE" sz="300" dirty="0"/>
              <a:t> </a:t>
            </a:r>
            <a:r>
              <a:rPr lang="nl-BE" dirty="0"/>
              <a:t>de </a:t>
            </a:r>
            <a:r>
              <a:rPr lang="nl-BE" sz="300" dirty="0"/>
              <a:t> </a:t>
            </a:r>
            <a:r>
              <a:rPr lang="nl-BE" dirty="0"/>
              <a:t>KU Leuven, </a:t>
            </a:r>
            <a:r>
              <a:rPr lang="nl-BE" sz="300" dirty="0"/>
              <a:t> </a:t>
            </a:r>
            <a:r>
              <a:rPr lang="nl-BE" dirty="0"/>
              <a:t>de </a:t>
            </a:r>
            <a:r>
              <a:rPr lang="nl-BE" sz="300" dirty="0"/>
              <a:t> </a:t>
            </a:r>
            <a:r>
              <a:rPr lang="nl-BE" dirty="0"/>
              <a:t>Kulak, </a:t>
            </a:r>
            <a:r>
              <a:rPr lang="nl-BE" sz="300" dirty="0"/>
              <a:t> </a:t>
            </a:r>
            <a:r>
              <a:rPr lang="nl-BE" dirty="0"/>
              <a:t>of </a:t>
            </a:r>
            <a:r>
              <a:rPr lang="nl-BE" sz="300" dirty="0"/>
              <a:t> </a:t>
            </a:r>
            <a:r>
              <a:rPr lang="nl-BE" dirty="0"/>
              <a:t>een</a:t>
            </a:r>
            <a:r>
              <a:rPr lang="nl-BE" sz="300" dirty="0"/>
              <a:t> </a:t>
            </a:r>
            <a:r>
              <a:rPr lang="nl-BE" dirty="0"/>
              <a:t> andere</a:t>
            </a:r>
          </a:p>
          <a:p>
            <a:pPr marL="540000" algn="just"/>
            <a:r>
              <a:rPr lang="nl-BE" dirty="0"/>
              <a:t>universiteit in België of in het buitenland om hem/haar te begeleiden.</a:t>
            </a:r>
          </a:p>
          <a:p>
            <a:r>
              <a:rPr lang="nl-BE" dirty="0" smtClean="0"/>
              <a:t>Voor </a:t>
            </a:r>
            <a:r>
              <a:rPr lang="nl-BE" dirty="0"/>
              <a:t>onderzoek in België maakt de student een afspraak bij de professor en werkt </a:t>
            </a:r>
            <a:r>
              <a:rPr lang="nl-BE" dirty="0" smtClean="0"/>
              <a:t>tij-</a:t>
            </a:r>
          </a:p>
          <a:p>
            <a:pPr marL="540000" lvl="1"/>
            <a:r>
              <a:rPr lang="nl-BE" dirty="0" smtClean="0"/>
              <a:t>dens </a:t>
            </a:r>
            <a:r>
              <a:rPr lang="nl-BE" dirty="0"/>
              <a:t>een persoonlijk gesprek een concreet onderzoeksproject uit</a:t>
            </a:r>
            <a:r>
              <a:rPr lang="nl-BE" dirty="0" smtClean="0"/>
              <a:t>.</a:t>
            </a:r>
          </a:p>
          <a:p>
            <a:r>
              <a:rPr lang="nl-BE" dirty="0" smtClean="0"/>
              <a:t>Voor onderzoek in het buitenland mag </a:t>
            </a:r>
            <a:r>
              <a:rPr lang="nl-BE" dirty="0"/>
              <a:t>de communicatie elektronisch verlopen.</a:t>
            </a:r>
          </a:p>
          <a:p>
            <a:endParaRPr lang="nl-BE" dirty="0" smtClean="0"/>
          </a:p>
          <a:p>
            <a:r>
              <a:rPr lang="nl-BE" dirty="0" smtClean="0">
                <a:solidFill>
                  <a:srgbClr val="FF0000"/>
                </a:solidFill>
              </a:rPr>
              <a:t>Stap 2:</a:t>
            </a:r>
            <a:r>
              <a:rPr lang="nl-BE" dirty="0" smtClean="0"/>
              <a:t> een </a:t>
            </a:r>
            <a:r>
              <a:rPr lang="nl-BE" dirty="0" smtClean="0">
                <a:solidFill>
                  <a:srgbClr val="FF0000"/>
                </a:solidFill>
              </a:rPr>
              <a:t>elektronische </a:t>
            </a:r>
            <a:r>
              <a:rPr lang="nl-BE" dirty="0">
                <a:solidFill>
                  <a:srgbClr val="FF0000"/>
                </a:solidFill>
              </a:rPr>
              <a:t>aanvraag indienen</a:t>
            </a:r>
            <a:r>
              <a:rPr lang="nl-BE" dirty="0"/>
              <a:t> </a:t>
            </a:r>
            <a:r>
              <a:rPr lang="nl-BE" dirty="0" smtClean="0"/>
              <a:t>voor 15 </a:t>
            </a:r>
            <a:r>
              <a:rPr lang="nl-BE" dirty="0"/>
              <a:t>december </a:t>
            </a:r>
            <a:r>
              <a:rPr lang="nl-BE" dirty="0" smtClean="0"/>
              <a:t>2017.</a:t>
            </a:r>
          </a:p>
          <a:p>
            <a:r>
              <a:rPr lang="nl-BE" dirty="0" smtClean="0">
                <a:hlinkClick r:id="rId3"/>
              </a:rPr>
              <a:t>https</a:t>
            </a:r>
            <a:r>
              <a:rPr lang="nl-BE" dirty="0">
                <a:hlinkClick r:id="rId3"/>
              </a:rPr>
              <a:t>://</a:t>
            </a:r>
            <a:r>
              <a:rPr lang="nl-BE" dirty="0" smtClean="0">
                <a:hlinkClick r:id="rId3"/>
              </a:rPr>
              <a:t>med.kuleuven.be/nl/honoursprogramma/2018-2020/registratie</a:t>
            </a:r>
            <a:r>
              <a:rPr lang="nl-BE" dirty="0" smtClean="0"/>
              <a:t>.</a:t>
            </a:r>
          </a:p>
          <a:p>
            <a:r>
              <a:rPr lang="nl-BE" dirty="0" smtClean="0"/>
              <a:t>De motivatiebrief moet 3 items bevatten: </a:t>
            </a:r>
            <a:endParaRPr lang="nl-BE" dirty="0"/>
          </a:p>
          <a:p>
            <a:pPr marL="720000" lvl="1" indent="-180000" algn="just">
              <a:buFont typeface="Arial" panose="020B0604020202020204" pitchFamily="34" charset="0"/>
              <a:buChar char="•"/>
            </a:pPr>
            <a:r>
              <a:rPr lang="nl-BE" dirty="0" smtClean="0"/>
              <a:t>een motivatie waarom men zich </a:t>
            </a:r>
            <a:r>
              <a:rPr lang="nl-BE" dirty="0"/>
              <a:t>kandidaat stelt </a:t>
            </a:r>
            <a:r>
              <a:rPr lang="nl-BE" dirty="0" smtClean="0"/>
              <a:t>en waarom men een geschik-te </a:t>
            </a:r>
            <a:r>
              <a:rPr lang="nl-BE" dirty="0"/>
              <a:t>kandidaat </a:t>
            </a:r>
            <a:r>
              <a:rPr lang="nl-BE" dirty="0" smtClean="0"/>
              <a:t>is</a:t>
            </a:r>
            <a:endParaRPr lang="nl-BE" dirty="0"/>
          </a:p>
          <a:p>
            <a:pPr marL="720000" lvl="1" indent="-180000">
              <a:buFont typeface="Arial" panose="020B0604020202020204" pitchFamily="34" charset="0"/>
              <a:buChar char="•"/>
            </a:pPr>
            <a:r>
              <a:rPr lang="nl-BE" dirty="0"/>
              <a:t>een curriculum vitae met vermelding van de studieresultaten</a:t>
            </a:r>
          </a:p>
          <a:p>
            <a:pPr marL="720000" lvl="1" indent="-180000">
              <a:buFont typeface="Arial" panose="020B0604020202020204" pitchFamily="34" charset="0"/>
              <a:buChar char="•"/>
            </a:pPr>
            <a:r>
              <a:rPr lang="nl-BE" dirty="0"/>
              <a:t>een bondige uitwerking van het </a:t>
            </a:r>
            <a:r>
              <a:rPr lang="nl-BE" dirty="0" smtClean="0"/>
              <a:t>onderzoeksproject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7879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32000" y="3646800"/>
            <a:ext cx="558000" cy="237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6" name="Rectangle 5"/>
          <p:cNvSpPr/>
          <p:nvPr/>
        </p:nvSpPr>
        <p:spPr>
          <a:xfrm>
            <a:off x="777600" y="4471200"/>
            <a:ext cx="8128800" cy="831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" name="Rectangle 2"/>
          <p:cNvSpPr/>
          <p:nvPr/>
        </p:nvSpPr>
        <p:spPr>
          <a:xfrm>
            <a:off x="180000" y="835200"/>
            <a:ext cx="8784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b="1" dirty="0" smtClean="0"/>
              <a:t>Aanvraagprocedure voor </a:t>
            </a:r>
            <a:r>
              <a:rPr lang="nl-BE" b="1" dirty="0"/>
              <a:t>opleidingsonderdeel </a:t>
            </a:r>
            <a:r>
              <a:rPr lang="nl-BE" b="1" dirty="0" smtClean="0"/>
              <a:t>2</a:t>
            </a:r>
            <a:endParaRPr lang="nl-BE" b="1" dirty="0"/>
          </a:p>
          <a:p>
            <a:endParaRPr lang="nl-BE" dirty="0" smtClean="0"/>
          </a:p>
          <a:p>
            <a:r>
              <a:rPr lang="nl-BE" dirty="0" smtClean="0">
                <a:solidFill>
                  <a:srgbClr val="FF0000"/>
                </a:solidFill>
              </a:rPr>
              <a:t>Stap 1</a:t>
            </a:r>
            <a:r>
              <a:rPr lang="nl-BE" dirty="0" smtClean="0"/>
              <a:t>: een </a:t>
            </a:r>
            <a:r>
              <a:rPr lang="nl-BE" dirty="0">
                <a:solidFill>
                  <a:srgbClr val="FF0000"/>
                </a:solidFill>
              </a:rPr>
              <a:t>stageplaats kiezen</a:t>
            </a:r>
            <a:r>
              <a:rPr lang="nl-BE" dirty="0" smtClean="0"/>
              <a:t>.</a:t>
            </a:r>
          </a:p>
          <a:p>
            <a:r>
              <a:rPr lang="nl-BE" dirty="0" smtClean="0"/>
              <a:t>De kandidaat werkt </a:t>
            </a:r>
            <a:r>
              <a:rPr lang="nl-BE" dirty="0"/>
              <a:t>zelf een onderzoeksthema </a:t>
            </a:r>
            <a:r>
              <a:rPr lang="nl-BE" dirty="0" smtClean="0"/>
              <a:t>uit.</a:t>
            </a:r>
          </a:p>
          <a:p>
            <a:pPr indent="-457200" algn="just"/>
            <a:r>
              <a:rPr lang="nl-BE" dirty="0" smtClean="0"/>
              <a:t>De kandidaat </a:t>
            </a:r>
            <a:r>
              <a:rPr lang="nl-BE" sz="200" dirty="0"/>
              <a:t> </a:t>
            </a:r>
            <a:r>
              <a:rPr lang="nl-BE" dirty="0" smtClean="0"/>
              <a:t>contacteert </a:t>
            </a:r>
            <a:r>
              <a:rPr lang="nl-BE" sz="200" dirty="0"/>
              <a:t> </a:t>
            </a:r>
            <a:r>
              <a:rPr lang="nl-BE" dirty="0" smtClean="0"/>
              <a:t>een </a:t>
            </a:r>
            <a:r>
              <a:rPr lang="nl-BE" sz="200" dirty="0"/>
              <a:t> </a:t>
            </a:r>
            <a:r>
              <a:rPr lang="nl-BE" dirty="0" smtClean="0"/>
              <a:t>professor </a:t>
            </a:r>
            <a:r>
              <a:rPr lang="nl-BE" sz="200" dirty="0"/>
              <a:t> </a:t>
            </a:r>
            <a:r>
              <a:rPr lang="nl-BE" dirty="0" smtClean="0"/>
              <a:t>van </a:t>
            </a:r>
            <a:r>
              <a:rPr lang="nl-BE" sz="300" dirty="0" smtClean="0"/>
              <a:t> </a:t>
            </a:r>
            <a:r>
              <a:rPr lang="nl-BE" dirty="0" smtClean="0"/>
              <a:t>de </a:t>
            </a:r>
            <a:r>
              <a:rPr lang="nl-BE" sz="300" dirty="0" smtClean="0"/>
              <a:t> </a:t>
            </a:r>
            <a:r>
              <a:rPr lang="nl-BE" dirty="0"/>
              <a:t>KU Leuven, </a:t>
            </a:r>
            <a:r>
              <a:rPr lang="nl-BE" sz="300" dirty="0" smtClean="0"/>
              <a:t> </a:t>
            </a:r>
            <a:r>
              <a:rPr lang="nl-BE" dirty="0" smtClean="0"/>
              <a:t>de </a:t>
            </a:r>
            <a:r>
              <a:rPr lang="nl-BE" sz="300" dirty="0" smtClean="0"/>
              <a:t> </a:t>
            </a:r>
            <a:r>
              <a:rPr lang="nl-BE" dirty="0" smtClean="0"/>
              <a:t>Kulak</a:t>
            </a:r>
            <a:r>
              <a:rPr lang="nl-BE" dirty="0"/>
              <a:t>, </a:t>
            </a:r>
            <a:r>
              <a:rPr lang="nl-BE" sz="300" dirty="0" smtClean="0"/>
              <a:t> </a:t>
            </a:r>
            <a:r>
              <a:rPr lang="nl-BE" dirty="0" smtClean="0"/>
              <a:t>of </a:t>
            </a:r>
            <a:r>
              <a:rPr lang="nl-BE" sz="300" dirty="0" smtClean="0"/>
              <a:t> </a:t>
            </a:r>
            <a:r>
              <a:rPr lang="nl-BE" dirty="0" smtClean="0"/>
              <a:t>een</a:t>
            </a:r>
            <a:r>
              <a:rPr lang="nl-BE" sz="300" dirty="0" smtClean="0"/>
              <a:t> </a:t>
            </a:r>
            <a:r>
              <a:rPr lang="nl-BE" dirty="0" smtClean="0"/>
              <a:t> andere</a:t>
            </a:r>
          </a:p>
          <a:p>
            <a:pPr marL="540000" algn="just"/>
            <a:r>
              <a:rPr lang="nl-BE" dirty="0" smtClean="0"/>
              <a:t>universiteit </a:t>
            </a:r>
            <a:r>
              <a:rPr lang="nl-BE" dirty="0"/>
              <a:t>in België of in het </a:t>
            </a:r>
            <a:r>
              <a:rPr lang="nl-BE" dirty="0" smtClean="0"/>
              <a:t>buitenland om hem/haar te begeleiden.</a:t>
            </a:r>
          </a:p>
          <a:p>
            <a:r>
              <a:rPr lang="nl-BE" dirty="0" smtClean="0"/>
              <a:t>Voor </a:t>
            </a:r>
            <a:r>
              <a:rPr lang="nl-BE" dirty="0"/>
              <a:t>onderzoek in België maakt de student een afspraak bij de professor en werkt </a:t>
            </a:r>
            <a:r>
              <a:rPr lang="nl-BE" dirty="0" smtClean="0"/>
              <a:t>tij-</a:t>
            </a:r>
          </a:p>
          <a:p>
            <a:pPr marL="540000" lvl="1"/>
            <a:r>
              <a:rPr lang="nl-BE" dirty="0" smtClean="0"/>
              <a:t>dens </a:t>
            </a:r>
            <a:r>
              <a:rPr lang="nl-BE" dirty="0"/>
              <a:t>een persoonlijk gesprek een concreet onderzoeksproject uit</a:t>
            </a:r>
            <a:r>
              <a:rPr lang="nl-BE" dirty="0" smtClean="0"/>
              <a:t>.</a:t>
            </a:r>
          </a:p>
          <a:p>
            <a:r>
              <a:rPr lang="nl-BE" dirty="0"/>
              <a:t>Voor onderzoek in het buitenland mag de communicatie elektronisch </a:t>
            </a:r>
            <a:r>
              <a:rPr lang="nl-BE" dirty="0" smtClean="0"/>
              <a:t>verlopen.</a:t>
            </a:r>
            <a:endParaRPr lang="nl-BE" dirty="0"/>
          </a:p>
          <a:p>
            <a:endParaRPr lang="nl-BE" dirty="0" smtClean="0"/>
          </a:p>
          <a:p>
            <a:r>
              <a:rPr lang="nl-BE" dirty="0" smtClean="0">
                <a:solidFill>
                  <a:srgbClr val="FF0000"/>
                </a:solidFill>
              </a:rPr>
              <a:t>Stap 2</a:t>
            </a:r>
            <a:r>
              <a:rPr lang="nl-BE" dirty="0" smtClean="0"/>
              <a:t>: een </a:t>
            </a:r>
            <a:r>
              <a:rPr lang="nl-BE" dirty="0" smtClean="0">
                <a:solidFill>
                  <a:srgbClr val="FF0000"/>
                </a:solidFill>
              </a:rPr>
              <a:t>elektronische </a:t>
            </a:r>
            <a:r>
              <a:rPr lang="nl-BE" dirty="0">
                <a:solidFill>
                  <a:srgbClr val="FF0000"/>
                </a:solidFill>
              </a:rPr>
              <a:t>aanvraag indienen</a:t>
            </a:r>
            <a:r>
              <a:rPr lang="nl-BE" dirty="0"/>
              <a:t> </a:t>
            </a:r>
            <a:r>
              <a:rPr lang="nl-BE" dirty="0" smtClean="0"/>
              <a:t>voor 15 </a:t>
            </a:r>
            <a:r>
              <a:rPr lang="nl-BE" dirty="0"/>
              <a:t>december </a:t>
            </a:r>
            <a:r>
              <a:rPr lang="nl-BE" dirty="0" smtClean="0"/>
              <a:t>2018.</a:t>
            </a:r>
          </a:p>
          <a:p>
            <a:r>
              <a:rPr lang="nl-BE" dirty="0" smtClean="0">
                <a:hlinkClick r:id="rId3"/>
              </a:rPr>
              <a:t>https</a:t>
            </a:r>
            <a:r>
              <a:rPr lang="nl-BE" dirty="0">
                <a:hlinkClick r:id="rId3"/>
              </a:rPr>
              <a:t>://</a:t>
            </a:r>
            <a:r>
              <a:rPr lang="nl-BE" dirty="0" smtClean="0">
                <a:hlinkClick r:id="rId3"/>
              </a:rPr>
              <a:t>med.kuleuven.be/nl/honoursprogramma/2018-2020/registratie</a:t>
            </a:r>
            <a:r>
              <a:rPr lang="nl-BE" dirty="0" smtClean="0"/>
              <a:t>.</a:t>
            </a:r>
          </a:p>
          <a:p>
            <a:r>
              <a:rPr lang="nl-BE" dirty="0"/>
              <a:t>De motivatiebrief moet </a:t>
            </a:r>
            <a:r>
              <a:rPr lang="nl-BE" dirty="0" smtClean="0"/>
              <a:t>3 </a:t>
            </a:r>
            <a:r>
              <a:rPr lang="nl-BE" dirty="0"/>
              <a:t>items </a:t>
            </a:r>
            <a:r>
              <a:rPr lang="nl-BE" dirty="0" smtClean="0"/>
              <a:t>bevatten: </a:t>
            </a:r>
            <a:endParaRPr lang="nl-BE" dirty="0"/>
          </a:p>
          <a:p>
            <a:pPr marL="720000" lvl="1" indent="-180000" algn="just">
              <a:buFont typeface="Arial" panose="020B0604020202020204" pitchFamily="34" charset="0"/>
              <a:buChar char="•"/>
            </a:pPr>
            <a:r>
              <a:rPr lang="nl-BE" strike="sngStrike" dirty="0"/>
              <a:t>een motivatie waarom men zich kandidaat stelt en waarom men een geschik-te kandidaat is</a:t>
            </a:r>
          </a:p>
          <a:p>
            <a:pPr marL="720000" lvl="1" indent="-180000">
              <a:buFont typeface="Arial" panose="020B0604020202020204" pitchFamily="34" charset="0"/>
              <a:buChar char="•"/>
            </a:pPr>
            <a:r>
              <a:rPr lang="nl-BE" strike="sngStrike" dirty="0" smtClean="0"/>
              <a:t>een </a:t>
            </a:r>
            <a:r>
              <a:rPr lang="nl-BE" strike="sngStrike" dirty="0"/>
              <a:t>curriculum vitae met vermelding van de studieresultaten</a:t>
            </a:r>
          </a:p>
          <a:p>
            <a:pPr marL="720000" lvl="1" indent="-180000">
              <a:buFont typeface="Arial" panose="020B0604020202020204" pitchFamily="34" charset="0"/>
              <a:buChar char="•"/>
            </a:pPr>
            <a:r>
              <a:rPr lang="nl-BE" dirty="0"/>
              <a:t>een bondige uitwerking van het onderzoeksproject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aanvraagprocedure</a:t>
            </a:r>
            <a:endParaRPr lang="nl-BE" sz="4000" b="1" dirty="0"/>
          </a:p>
        </p:txBody>
      </p:sp>
    </p:spTree>
    <p:extLst>
      <p:ext uri="{BB962C8B-B14F-4D97-AF65-F5344CB8AC3E}">
        <p14:creationId xmlns:p14="http://schemas.microsoft.com/office/powerpoint/2010/main" val="113871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selectie</a:t>
            </a:r>
            <a:endParaRPr lang="nl-BE" sz="4000" b="1" dirty="0"/>
          </a:p>
        </p:txBody>
      </p:sp>
      <p:sp>
        <p:nvSpPr>
          <p:cNvPr id="3" name="Rectangle 2"/>
          <p:cNvSpPr/>
          <p:nvPr/>
        </p:nvSpPr>
        <p:spPr>
          <a:xfrm>
            <a:off x="180000" y="835200"/>
            <a:ext cx="878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b="1" dirty="0" smtClean="0"/>
              <a:t>Selectiecriteria </a:t>
            </a:r>
            <a:r>
              <a:rPr lang="nl-BE" b="1" dirty="0"/>
              <a:t>voor opleidingsonderdeel 1</a:t>
            </a:r>
          </a:p>
          <a:p>
            <a:endParaRPr lang="nl-BE" dirty="0" smtClean="0"/>
          </a:p>
          <a:p>
            <a:r>
              <a:rPr lang="nl-BE" dirty="0" smtClean="0"/>
              <a:t>Motivatie.</a:t>
            </a:r>
            <a:endParaRPr lang="nl-BE" dirty="0"/>
          </a:p>
          <a:p>
            <a:endParaRPr lang="nl-BE" dirty="0" smtClean="0"/>
          </a:p>
          <a:p>
            <a:r>
              <a:rPr lang="nl-BE" dirty="0" smtClean="0"/>
              <a:t>Bereidheid </a:t>
            </a:r>
            <a:r>
              <a:rPr lang="nl-BE" dirty="0"/>
              <a:t>tot inzet bovenop het reguliere </a:t>
            </a:r>
            <a:r>
              <a:rPr lang="nl-BE" dirty="0" smtClean="0"/>
              <a:t>curriculum.</a:t>
            </a:r>
            <a:endParaRPr lang="nl-BE" dirty="0"/>
          </a:p>
          <a:p>
            <a:endParaRPr lang="nl-BE" dirty="0" smtClean="0"/>
          </a:p>
          <a:p>
            <a:r>
              <a:rPr lang="nl-BE" dirty="0" smtClean="0"/>
              <a:t>Engagement </a:t>
            </a:r>
            <a:r>
              <a:rPr lang="nl-BE" dirty="0"/>
              <a:t>voor 2 opeenvolgende </a:t>
            </a:r>
            <a:r>
              <a:rPr lang="nl-BE" dirty="0" smtClean="0"/>
              <a:t>academiejaren.</a:t>
            </a:r>
            <a:endParaRPr lang="nl-BE" dirty="0"/>
          </a:p>
          <a:p>
            <a:endParaRPr lang="nl-BE" dirty="0" smtClean="0"/>
          </a:p>
          <a:p>
            <a:r>
              <a:rPr lang="nl-BE" dirty="0" smtClean="0"/>
              <a:t>Minstens </a:t>
            </a:r>
            <a:r>
              <a:rPr lang="nl-BE" dirty="0"/>
              <a:t>geslaagd zijn voor alle opleidingsonderdelen en volgens het </a:t>
            </a:r>
            <a:r>
              <a:rPr lang="nl-BE" dirty="0" smtClean="0"/>
              <a:t>normtraject:</a:t>
            </a:r>
          </a:p>
          <a:p>
            <a:pPr marL="720000" indent="-180000">
              <a:buFont typeface="Arial" panose="020B0604020202020204" pitchFamily="34" charset="0"/>
              <a:buChar char="•"/>
            </a:pPr>
            <a:r>
              <a:rPr lang="nl-BE" dirty="0" smtClean="0"/>
              <a:t>in </a:t>
            </a:r>
            <a:r>
              <a:rPr lang="nl-BE" dirty="0"/>
              <a:t>de opleidingsfase waarin het honoursprogramma aangevraagd </a:t>
            </a:r>
            <a:r>
              <a:rPr lang="nl-BE" dirty="0" smtClean="0"/>
              <a:t>wordt</a:t>
            </a:r>
          </a:p>
          <a:p>
            <a:pPr marL="720000" indent="-180000">
              <a:buFont typeface="Arial" panose="020B0604020202020204" pitchFamily="34" charset="0"/>
              <a:buChar char="•"/>
            </a:pPr>
            <a:r>
              <a:rPr lang="nl-BE" dirty="0" smtClean="0"/>
              <a:t>in </a:t>
            </a:r>
            <a:r>
              <a:rPr lang="nl-BE" dirty="0"/>
              <a:t>de voorafgaande </a:t>
            </a:r>
            <a:r>
              <a:rPr lang="nl-BE" dirty="0" smtClean="0"/>
              <a:t>opleidingsfasen </a:t>
            </a:r>
            <a:r>
              <a:rPr lang="nl-BE" dirty="0"/>
              <a:t>indien van </a:t>
            </a:r>
            <a:r>
              <a:rPr lang="nl-BE" dirty="0" smtClean="0"/>
              <a:t>toepassing </a:t>
            </a:r>
            <a:endParaRPr lang="nl-BE" dirty="0"/>
          </a:p>
          <a:p>
            <a:endParaRPr lang="nl-BE" dirty="0" smtClean="0"/>
          </a:p>
          <a:p>
            <a:r>
              <a:rPr lang="nl-BE" dirty="0" smtClean="0"/>
              <a:t>Kwaliteit </a:t>
            </a:r>
            <a:r>
              <a:rPr lang="nl-BE" dirty="0"/>
              <a:t>van het onderzoeksproject:</a:t>
            </a:r>
          </a:p>
          <a:p>
            <a:pPr marL="720000" indent="-180000">
              <a:buFont typeface="Arial" panose="020B0604020202020204" pitchFamily="34" charset="0"/>
              <a:buChar char="•"/>
            </a:pPr>
            <a:r>
              <a:rPr lang="nl-BE" dirty="0"/>
              <a:t>aard van de onderzoeksactiviteiten</a:t>
            </a:r>
          </a:p>
          <a:p>
            <a:pPr marL="720000" indent="-180000">
              <a:buFont typeface="Arial" panose="020B0604020202020204" pitchFamily="34" charset="0"/>
              <a:buChar char="•"/>
            </a:pPr>
            <a:r>
              <a:rPr lang="nl-BE" dirty="0"/>
              <a:t>omvang van het project (verwachte tijdsbesteding)</a:t>
            </a:r>
          </a:p>
          <a:p>
            <a:pPr marL="720000" indent="-180000">
              <a:buFont typeface="Arial" panose="020B0604020202020204" pitchFamily="34" charset="0"/>
              <a:buChar char="•"/>
            </a:pPr>
            <a:r>
              <a:rPr lang="nl-BE" dirty="0" smtClean="0"/>
              <a:t>bijdrage </a:t>
            </a:r>
            <a:r>
              <a:rPr lang="nl-BE" dirty="0"/>
              <a:t>van de student aan het </a:t>
            </a:r>
            <a:r>
              <a:rPr lang="nl-BE" dirty="0" smtClean="0"/>
              <a:t>onderzoek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27148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selectie</a:t>
            </a:r>
            <a:endParaRPr lang="nl-BE" sz="4000" b="1" dirty="0"/>
          </a:p>
        </p:txBody>
      </p:sp>
      <p:sp>
        <p:nvSpPr>
          <p:cNvPr id="3" name="Rectangle 2"/>
          <p:cNvSpPr/>
          <p:nvPr/>
        </p:nvSpPr>
        <p:spPr>
          <a:xfrm>
            <a:off x="180000" y="835200"/>
            <a:ext cx="878400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b="1" dirty="0" smtClean="0"/>
              <a:t>Selectiecriteria </a:t>
            </a:r>
            <a:r>
              <a:rPr lang="nl-BE" b="1" dirty="0"/>
              <a:t>voor opleidingsonderdeel 1</a:t>
            </a:r>
          </a:p>
          <a:p>
            <a:endParaRPr lang="nl-BE" dirty="0" smtClean="0"/>
          </a:p>
          <a:p>
            <a:r>
              <a:rPr lang="nl-BE" dirty="0" smtClean="0"/>
              <a:t>Motivatie.</a:t>
            </a:r>
            <a:endParaRPr lang="nl-BE" dirty="0"/>
          </a:p>
          <a:p>
            <a:endParaRPr lang="nl-BE" dirty="0" smtClean="0"/>
          </a:p>
          <a:p>
            <a:r>
              <a:rPr lang="nl-BE" dirty="0" smtClean="0"/>
              <a:t>Bereidheid </a:t>
            </a:r>
            <a:r>
              <a:rPr lang="nl-BE" dirty="0"/>
              <a:t>tot inzet bovenop het reguliere </a:t>
            </a:r>
            <a:r>
              <a:rPr lang="nl-BE" dirty="0" smtClean="0"/>
              <a:t>curriculum.</a:t>
            </a:r>
            <a:endParaRPr lang="nl-BE" dirty="0"/>
          </a:p>
          <a:p>
            <a:endParaRPr lang="nl-BE" dirty="0" smtClean="0"/>
          </a:p>
          <a:p>
            <a:r>
              <a:rPr lang="nl-BE" dirty="0" smtClean="0"/>
              <a:t>Engagement </a:t>
            </a:r>
            <a:r>
              <a:rPr lang="nl-BE" dirty="0"/>
              <a:t>voor 2 opeenvolgende </a:t>
            </a:r>
            <a:r>
              <a:rPr lang="nl-BE" dirty="0" smtClean="0"/>
              <a:t>academiejaren.</a:t>
            </a:r>
            <a:endParaRPr lang="nl-BE" dirty="0"/>
          </a:p>
          <a:p>
            <a:endParaRPr lang="nl-BE" dirty="0" smtClean="0"/>
          </a:p>
          <a:p>
            <a:r>
              <a:rPr lang="nl-BE" dirty="0" smtClean="0"/>
              <a:t>Minstens </a:t>
            </a:r>
            <a:r>
              <a:rPr lang="nl-BE" dirty="0"/>
              <a:t>geslaagd zijn voor alle opleidingsonderdelen en volgens het </a:t>
            </a:r>
            <a:r>
              <a:rPr lang="nl-BE" dirty="0" smtClean="0"/>
              <a:t>normtraject:*</a:t>
            </a:r>
          </a:p>
          <a:p>
            <a:pPr marL="720000" indent="-180000">
              <a:buFont typeface="Arial" panose="020B0604020202020204" pitchFamily="34" charset="0"/>
              <a:buChar char="•"/>
            </a:pPr>
            <a:r>
              <a:rPr lang="nl-BE" dirty="0" smtClean="0"/>
              <a:t>in </a:t>
            </a:r>
            <a:r>
              <a:rPr lang="nl-BE" dirty="0"/>
              <a:t>de opleidingsfase waarin het honoursprogramma aangevraagd </a:t>
            </a:r>
            <a:r>
              <a:rPr lang="nl-BE" dirty="0" smtClean="0"/>
              <a:t>wordt</a:t>
            </a:r>
          </a:p>
          <a:p>
            <a:pPr marL="720000" indent="-180000">
              <a:buFont typeface="Arial" panose="020B0604020202020204" pitchFamily="34" charset="0"/>
              <a:buChar char="•"/>
            </a:pPr>
            <a:r>
              <a:rPr lang="nl-BE" dirty="0" smtClean="0"/>
              <a:t>in </a:t>
            </a:r>
            <a:r>
              <a:rPr lang="nl-BE" dirty="0"/>
              <a:t>de voorafgaande </a:t>
            </a:r>
            <a:r>
              <a:rPr lang="nl-BE" dirty="0" smtClean="0"/>
              <a:t>opleidingsfasen </a:t>
            </a:r>
            <a:r>
              <a:rPr lang="nl-BE" dirty="0"/>
              <a:t>indien van </a:t>
            </a:r>
            <a:r>
              <a:rPr lang="nl-BE" dirty="0" smtClean="0"/>
              <a:t>toepassing </a:t>
            </a:r>
            <a:endParaRPr lang="nl-BE" dirty="0"/>
          </a:p>
          <a:p>
            <a:endParaRPr lang="nl-BE" dirty="0" smtClean="0"/>
          </a:p>
          <a:p>
            <a:r>
              <a:rPr lang="nl-BE" dirty="0" smtClean="0"/>
              <a:t>Kwaliteit </a:t>
            </a:r>
            <a:r>
              <a:rPr lang="nl-BE" dirty="0"/>
              <a:t>van het onderzoeksproject:</a:t>
            </a:r>
          </a:p>
          <a:p>
            <a:pPr marL="720000" indent="-180000">
              <a:buFont typeface="Arial" panose="020B0604020202020204" pitchFamily="34" charset="0"/>
              <a:buChar char="•"/>
            </a:pPr>
            <a:r>
              <a:rPr lang="nl-BE" dirty="0"/>
              <a:t>aard van de onderzoeksactiviteiten</a:t>
            </a:r>
          </a:p>
          <a:p>
            <a:pPr marL="720000" indent="-180000">
              <a:buFont typeface="Arial" panose="020B0604020202020204" pitchFamily="34" charset="0"/>
              <a:buChar char="•"/>
            </a:pPr>
            <a:r>
              <a:rPr lang="nl-BE" dirty="0"/>
              <a:t>omvang van het project (verwachte tijdsbesteding)</a:t>
            </a:r>
          </a:p>
          <a:p>
            <a:pPr marL="720000" indent="-180000">
              <a:buFont typeface="Arial" panose="020B0604020202020204" pitchFamily="34" charset="0"/>
              <a:buChar char="•"/>
            </a:pPr>
            <a:r>
              <a:rPr lang="nl-BE" dirty="0" smtClean="0"/>
              <a:t>bijdrage </a:t>
            </a:r>
            <a:r>
              <a:rPr lang="nl-BE" dirty="0"/>
              <a:t>van de student aan het onderzoek</a:t>
            </a:r>
          </a:p>
          <a:p>
            <a:pPr algn="just">
              <a:spcBef>
                <a:spcPts val="3600"/>
              </a:spcBef>
            </a:pPr>
            <a:r>
              <a:rPr lang="nl-BE" dirty="0" smtClean="0"/>
              <a:t>* Niet geslaagde studenten kunnen uitzonderlijk toch </a:t>
            </a:r>
            <a:r>
              <a:rPr lang="nl-BE" dirty="0"/>
              <a:t>een </a:t>
            </a:r>
            <a:r>
              <a:rPr lang="nl-BE" dirty="0" smtClean="0"/>
              <a:t>aanvraag indienen.</a:t>
            </a:r>
          </a:p>
          <a:p>
            <a:pPr algn="just"/>
            <a:r>
              <a:rPr lang="nl-BE" dirty="0">
                <a:solidFill>
                  <a:schemeClr val="bg1"/>
                </a:solidFill>
              </a:rPr>
              <a:t>* </a:t>
            </a:r>
            <a:r>
              <a:rPr lang="nl-BE" dirty="0" smtClean="0"/>
              <a:t>Zij contacteren hiervoor een lid van de selectiecommissie.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8096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7600" y="1454400"/>
            <a:ext cx="8362800" cy="2476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" name="Rectangle 2"/>
          <p:cNvSpPr/>
          <p:nvPr/>
        </p:nvSpPr>
        <p:spPr>
          <a:xfrm>
            <a:off x="180000" y="835200"/>
            <a:ext cx="878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b="1" dirty="0" smtClean="0"/>
              <a:t>Selectiecriteria </a:t>
            </a:r>
            <a:r>
              <a:rPr lang="nl-BE" b="1" dirty="0"/>
              <a:t>voor opleidingsonderdeel </a:t>
            </a:r>
            <a:r>
              <a:rPr lang="nl-BE" b="1" dirty="0" smtClean="0"/>
              <a:t>2</a:t>
            </a:r>
            <a:endParaRPr lang="nl-BE" b="1" dirty="0"/>
          </a:p>
          <a:p>
            <a:endParaRPr lang="nl-BE" dirty="0" smtClean="0"/>
          </a:p>
          <a:p>
            <a:r>
              <a:rPr lang="nl-BE" strike="sngStrike" dirty="0" smtClean="0"/>
              <a:t>Motivatie.</a:t>
            </a:r>
            <a:endParaRPr lang="nl-BE" strike="sngStrike" dirty="0"/>
          </a:p>
          <a:p>
            <a:endParaRPr lang="nl-BE" strike="sngStrike" dirty="0" smtClean="0"/>
          </a:p>
          <a:p>
            <a:r>
              <a:rPr lang="nl-BE" strike="sngStrike" dirty="0" smtClean="0"/>
              <a:t>Bereidheid </a:t>
            </a:r>
            <a:r>
              <a:rPr lang="nl-BE" strike="sngStrike" dirty="0"/>
              <a:t>tot inzet bovenop het reguliere </a:t>
            </a:r>
            <a:r>
              <a:rPr lang="nl-BE" strike="sngStrike" dirty="0" smtClean="0"/>
              <a:t>curriculum.</a:t>
            </a:r>
            <a:endParaRPr lang="nl-BE" strike="sngStrike" dirty="0"/>
          </a:p>
          <a:p>
            <a:endParaRPr lang="nl-BE" strike="sngStrike" dirty="0" smtClean="0"/>
          </a:p>
          <a:p>
            <a:r>
              <a:rPr lang="nl-BE" strike="sngStrike" dirty="0" smtClean="0"/>
              <a:t>Engagement </a:t>
            </a:r>
            <a:r>
              <a:rPr lang="nl-BE" strike="sngStrike" dirty="0"/>
              <a:t>voor 2 opeenvolgende </a:t>
            </a:r>
            <a:r>
              <a:rPr lang="nl-BE" strike="sngStrike" dirty="0" smtClean="0"/>
              <a:t>academiejaren.</a:t>
            </a:r>
            <a:endParaRPr lang="nl-BE" strike="sngStrike" dirty="0"/>
          </a:p>
          <a:p>
            <a:endParaRPr lang="nl-BE" strike="sngStrike" dirty="0" smtClean="0"/>
          </a:p>
          <a:p>
            <a:r>
              <a:rPr lang="nl-BE" strike="sngStrike" dirty="0" smtClean="0"/>
              <a:t>Minstens </a:t>
            </a:r>
            <a:r>
              <a:rPr lang="nl-BE" strike="sngStrike" dirty="0"/>
              <a:t>geslaagd zijn voor alle opleidingsonderdelen en volgens het </a:t>
            </a:r>
            <a:r>
              <a:rPr lang="nl-BE" strike="sngStrike" dirty="0" smtClean="0"/>
              <a:t>normtraject:</a:t>
            </a:r>
          </a:p>
          <a:p>
            <a:pPr marL="720000" indent="-180000">
              <a:buFont typeface="Arial" panose="020B0604020202020204" pitchFamily="34" charset="0"/>
              <a:buChar char="•"/>
            </a:pPr>
            <a:r>
              <a:rPr lang="nl-BE" strike="sngStrike" dirty="0" smtClean="0"/>
              <a:t>in </a:t>
            </a:r>
            <a:r>
              <a:rPr lang="nl-BE" strike="sngStrike" dirty="0"/>
              <a:t>de opleidingsfase waarin het honoursprogramma aangevraagd </a:t>
            </a:r>
            <a:r>
              <a:rPr lang="nl-BE" strike="sngStrike" dirty="0" smtClean="0"/>
              <a:t>wordt</a:t>
            </a:r>
          </a:p>
          <a:p>
            <a:pPr marL="720000" indent="-180000">
              <a:buFont typeface="Arial" panose="020B0604020202020204" pitchFamily="34" charset="0"/>
              <a:buChar char="•"/>
            </a:pPr>
            <a:r>
              <a:rPr lang="nl-BE" strike="sngStrike" dirty="0" smtClean="0"/>
              <a:t>in </a:t>
            </a:r>
            <a:r>
              <a:rPr lang="nl-BE" strike="sngStrike" dirty="0"/>
              <a:t>de voorafgaande </a:t>
            </a:r>
            <a:r>
              <a:rPr lang="nl-BE" strike="sngStrike" dirty="0" smtClean="0"/>
              <a:t>opleidingsfasen </a:t>
            </a:r>
            <a:r>
              <a:rPr lang="nl-BE" strike="sngStrike" dirty="0"/>
              <a:t>indien van </a:t>
            </a:r>
            <a:r>
              <a:rPr lang="nl-BE" strike="sngStrike" dirty="0" smtClean="0"/>
              <a:t>toepassing </a:t>
            </a:r>
            <a:endParaRPr lang="nl-BE" strike="sngStrike" dirty="0"/>
          </a:p>
          <a:p>
            <a:endParaRPr lang="nl-BE" dirty="0" smtClean="0"/>
          </a:p>
          <a:p>
            <a:r>
              <a:rPr lang="nl-BE" dirty="0" smtClean="0"/>
              <a:t>Kwaliteit </a:t>
            </a:r>
            <a:r>
              <a:rPr lang="nl-BE" dirty="0"/>
              <a:t>van het onderzoeksproject:</a:t>
            </a:r>
          </a:p>
          <a:p>
            <a:pPr marL="720000" indent="-180000">
              <a:buFont typeface="Arial" panose="020B0604020202020204" pitchFamily="34" charset="0"/>
              <a:buChar char="•"/>
            </a:pPr>
            <a:r>
              <a:rPr lang="nl-BE" dirty="0"/>
              <a:t>aard van de onderzoeksactiviteiten</a:t>
            </a:r>
          </a:p>
          <a:p>
            <a:pPr marL="720000" indent="-180000">
              <a:buFont typeface="Arial" panose="020B0604020202020204" pitchFamily="34" charset="0"/>
              <a:buChar char="•"/>
            </a:pPr>
            <a:r>
              <a:rPr lang="nl-BE" dirty="0"/>
              <a:t>omvang van het project (verwachte tijdsbesteding)</a:t>
            </a:r>
          </a:p>
          <a:p>
            <a:pPr marL="720000" indent="-180000">
              <a:buFont typeface="Arial" panose="020B0604020202020204" pitchFamily="34" charset="0"/>
              <a:buChar char="•"/>
            </a:pPr>
            <a:r>
              <a:rPr lang="nl-BE" dirty="0" smtClean="0"/>
              <a:t>bijdrage </a:t>
            </a:r>
            <a:r>
              <a:rPr lang="nl-BE" dirty="0"/>
              <a:t>van de student aan het </a:t>
            </a:r>
            <a:r>
              <a:rPr lang="nl-BE" dirty="0" smtClean="0"/>
              <a:t>onderzoek</a:t>
            </a:r>
            <a:endParaRPr lang="nl-BE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selectie</a:t>
            </a:r>
            <a:endParaRPr lang="nl-BE" sz="4000" b="1" dirty="0"/>
          </a:p>
        </p:txBody>
      </p:sp>
    </p:spTree>
    <p:extLst>
      <p:ext uri="{BB962C8B-B14F-4D97-AF65-F5344CB8AC3E}">
        <p14:creationId xmlns:p14="http://schemas.microsoft.com/office/powerpoint/2010/main" val="224456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0000" y="835200"/>
            <a:ext cx="878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b="1" dirty="0" smtClean="0"/>
              <a:t>Selectiecommissie</a:t>
            </a:r>
            <a:endParaRPr lang="nl-BE" b="1" dirty="0"/>
          </a:p>
          <a:p>
            <a:endParaRPr lang="nl-BE" dirty="0"/>
          </a:p>
          <a:p>
            <a:r>
              <a:rPr lang="nl-BE" dirty="0"/>
              <a:t>Myriam </a:t>
            </a:r>
            <a:r>
              <a:rPr lang="nl-BE" dirty="0" err="1" smtClean="0"/>
              <a:t>Baes</a:t>
            </a:r>
            <a:endParaRPr lang="nl-BE" dirty="0" smtClean="0"/>
          </a:p>
          <a:p>
            <a:endParaRPr lang="nl-BE" dirty="0" smtClean="0"/>
          </a:p>
          <a:p>
            <a:r>
              <a:rPr lang="nl-BE" dirty="0" smtClean="0"/>
              <a:t>Johan </a:t>
            </a:r>
            <a:r>
              <a:rPr lang="nl-BE" dirty="0" err="1" smtClean="0"/>
              <a:t>Lefevre</a:t>
            </a:r>
            <a:endParaRPr lang="nl-BE" dirty="0" smtClean="0"/>
          </a:p>
          <a:p>
            <a:endParaRPr lang="nl-BE" dirty="0" smtClean="0"/>
          </a:p>
          <a:p>
            <a:r>
              <a:rPr lang="nl-BE" dirty="0" smtClean="0"/>
              <a:t>Ludwig Missiaen</a:t>
            </a:r>
          </a:p>
          <a:p>
            <a:endParaRPr lang="nl-BE" dirty="0" smtClean="0"/>
          </a:p>
          <a:p>
            <a:r>
              <a:rPr lang="nl-BE" dirty="0" smtClean="0"/>
              <a:t>Eva Morava</a:t>
            </a:r>
            <a:endParaRPr lang="nl-BE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selectie</a:t>
            </a:r>
            <a:endParaRPr lang="nl-BE" sz="4000" b="1" dirty="0"/>
          </a:p>
        </p:txBody>
      </p:sp>
    </p:spTree>
    <p:extLst>
      <p:ext uri="{BB962C8B-B14F-4D97-AF65-F5344CB8AC3E}">
        <p14:creationId xmlns:p14="http://schemas.microsoft.com/office/powerpoint/2010/main" val="75050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selectie</a:t>
            </a:r>
            <a:endParaRPr lang="nl-BE" sz="4000" b="1" dirty="0"/>
          </a:p>
        </p:txBody>
      </p:sp>
      <p:sp>
        <p:nvSpPr>
          <p:cNvPr id="3" name="Rectangle 2"/>
          <p:cNvSpPr/>
          <p:nvPr/>
        </p:nvSpPr>
        <p:spPr>
          <a:xfrm>
            <a:off x="180000" y="835200"/>
            <a:ext cx="878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BE" b="1" dirty="0" smtClean="0"/>
              <a:t>Voorlopige </a:t>
            </a:r>
            <a:r>
              <a:rPr lang="nl-BE" b="1" dirty="0"/>
              <a:t>en definitieve selectie voor opleidingsonderdeel 1</a:t>
            </a:r>
          </a:p>
          <a:p>
            <a:pPr algn="just"/>
            <a:endParaRPr lang="nl-BE" dirty="0" smtClean="0"/>
          </a:p>
          <a:p>
            <a:pPr algn="just"/>
            <a:r>
              <a:rPr lang="nl-BE" dirty="0" smtClean="0"/>
              <a:t>De </a:t>
            </a:r>
            <a:r>
              <a:rPr lang="nl-BE" dirty="0"/>
              <a:t>resultaten van de selectie worden per e-mail gecommuniceerd in de eerste week van het tweede </a:t>
            </a:r>
            <a:r>
              <a:rPr lang="nl-BE" dirty="0" smtClean="0"/>
              <a:t>semester.</a:t>
            </a:r>
          </a:p>
          <a:p>
            <a:pPr algn="just"/>
            <a:r>
              <a:rPr lang="nl-BE" dirty="0" smtClean="0"/>
              <a:t>Op </a:t>
            </a:r>
            <a:r>
              <a:rPr lang="nl-BE" dirty="0"/>
              <a:t>dit moment is de selectie enkel voorlopig</a:t>
            </a:r>
            <a:r>
              <a:rPr lang="nl-BE" dirty="0" smtClean="0"/>
              <a:t>.</a:t>
            </a:r>
          </a:p>
          <a:p>
            <a:pPr algn="just"/>
            <a:endParaRPr lang="nl-BE" dirty="0" smtClean="0"/>
          </a:p>
          <a:p>
            <a:pPr algn="just"/>
            <a:r>
              <a:rPr lang="nl-BE" dirty="0" smtClean="0"/>
              <a:t>De </a:t>
            </a:r>
            <a:r>
              <a:rPr lang="nl-BE" dirty="0"/>
              <a:t>selectie wordt definitief indien men in de junizittijd geslaagd </a:t>
            </a:r>
            <a:r>
              <a:rPr lang="nl-BE" dirty="0" smtClean="0"/>
              <a:t>is.</a:t>
            </a:r>
          </a:p>
          <a:p>
            <a:pPr algn="just"/>
            <a:endParaRPr lang="nl-BE" dirty="0" smtClean="0"/>
          </a:p>
          <a:p>
            <a:pPr algn="just"/>
            <a:r>
              <a:rPr lang="nl-BE" dirty="0" smtClean="0"/>
              <a:t>Voorlopig </a:t>
            </a:r>
            <a:r>
              <a:rPr lang="nl-BE" dirty="0"/>
              <a:t>geselecteerde studenten die in de junizittijd niet </a:t>
            </a:r>
            <a:r>
              <a:rPr lang="nl-BE" dirty="0" smtClean="0"/>
              <a:t>geslaagd </a:t>
            </a:r>
            <a:r>
              <a:rPr lang="nl-BE" dirty="0"/>
              <a:t>zijn, moeten zelf het initiatief nemen om </a:t>
            </a:r>
            <a:r>
              <a:rPr lang="nl-BE" dirty="0" smtClean="0"/>
              <a:t>Ludwig </a:t>
            </a:r>
            <a:r>
              <a:rPr lang="nl-BE" dirty="0"/>
              <a:t>Missiaen hiervan op de hoogte te brengen.</a:t>
            </a:r>
          </a:p>
          <a:p>
            <a:pPr algn="just"/>
            <a:endParaRPr lang="nl-BE" dirty="0" smtClean="0"/>
          </a:p>
          <a:p>
            <a:pPr algn="just"/>
            <a:r>
              <a:rPr lang="nl-BE" dirty="0" smtClean="0"/>
              <a:t>Wanneer </a:t>
            </a:r>
            <a:r>
              <a:rPr lang="nl-BE" dirty="0"/>
              <a:t>een student door overmacht niet zou geslaagd zijn, moet hij/zij dit </a:t>
            </a:r>
            <a:r>
              <a:rPr lang="nl-BE" dirty="0" smtClean="0"/>
              <a:t>onmid-dellijk </a:t>
            </a:r>
            <a:r>
              <a:rPr lang="nl-BE" dirty="0"/>
              <a:t>melden aan </a:t>
            </a:r>
            <a:r>
              <a:rPr lang="nl-BE" dirty="0" smtClean="0"/>
              <a:t>Ludwig </a:t>
            </a:r>
            <a:r>
              <a:rPr lang="nl-BE" dirty="0"/>
              <a:t>Missiaen. In dergelijk geval kan hij/zij vooralsnog </a:t>
            </a:r>
            <a:r>
              <a:rPr lang="nl-BE" dirty="0" smtClean="0"/>
              <a:t>toegela-ten </a:t>
            </a:r>
            <a:r>
              <a:rPr lang="nl-BE" dirty="0"/>
              <a:t>worden tot het honoursprogramma.</a:t>
            </a:r>
          </a:p>
          <a:p>
            <a:pPr algn="just"/>
            <a:endParaRPr lang="nl-BE" b="1" dirty="0" smtClean="0"/>
          </a:p>
          <a:p>
            <a:pPr algn="just"/>
            <a:r>
              <a:rPr lang="nl-BE" b="1" dirty="0" smtClean="0"/>
              <a:t>Definitieve </a:t>
            </a:r>
            <a:r>
              <a:rPr lang="nl-BE" b="1" dirty="0"/>
              <a:t>selectie voor opleidingsonderdeel 2</a:t>
            </a:r>
          </a:p>
          <a:p>
            <a:pPr algn="just"/>
            <a:endParaRPr lang="nl-BE" dirty="0" smtClean="0"/>
          </a:p>
          <a:p>
            <a:pPr algn="just"/>
            <a:r>
              <a:rPr lang="nl-BE" dirty="0" smtClean="0"/>
              <a:t>De </a:t>
            </a:r>
            <a:r>
              <a:rPr lang="nl-BE" dirty="0"/>
              <a:t>resultaten van de selectie worden per e-mail gecommuniceerd in de eerste week van het tweede semester</a:t>
            </a:r>
            <a:r>
              <a:rPr lang="nl-BE" dirty="0" smtClean="0"/>
              <a:t>.</a:t>
            </a:r>
          </a:p>
          <a:p>
            <a:pPr algn="just"/>
            <a:r>
              <a:rPr lang="nl-BE" dirty="0" smtClean="0"/>
              <a:t>Op </a:t>
            </a:r>
            <a:r>
              <a:rPr lang="nl-BE" dirty="0"/>
              <a:t>dit moment is de selectie </a:t>
            </a:r>
            <a:r>
              <a:rPr lang="nl-BE" dirty="0" smtClean="0"/>
              <a:t>definitief.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7553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55776" y="3573216"/>
            <a:ext cx="6588224" cy="575864"/>
          </a:xfrm>
        </p:spPr>
        <p:txBody>
          <a:bodyPr/>
          <a:lstStyle/>
          <a:p>
            <a:r>
              <a:rPr lang="en-US" dirty="0" smtClean="0"/>
              <a:t>Student-onderzoek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0593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administratieve aspecten</a:t>
            </a:r>
            <a:endParaRPr lang="nl-BE" sz="4000" b="1" dirty="0"/>
          </a:p>
        </p:txBody>
      </p:sp>
      <p:sp>
        <p:nvSpPr>
          <p:cNvPr id="3" name="Rectangle 2"/>
          <p:cNvSpPr/>
          <p:nvPr/>
        </p:nvSpPr>
        <p:spPr>
          <a:xfrm>
            <a:off x="180000" y="835200"/>
            <a:ext cx="878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b="1" dirty="0" smtClean="0"/>
              <a:t>ISP</a:t>
            </a:r>
            <a:endParaRPr lang="nl-BE" b="1" dirty="0"/>
          </a:p>
          <a:p>
            <a:endParaRPr lang="nl-BE" dirty="0" smtClean="0"/>
          </a:p>
          <a:p>
            <a:r>
              <a:rPr lang="nl-BE" dirty="0" smtClean="0"/>
              <a:t>De </a:t>
            </a:r>
            <a:r>
              <a:rPr lang="nl-BE" dirty="0"/>
              <a:t>facultaire administratie maakt </a:t>
            </a:r>
            <a:r>
              <a:rPr lang="nl-BE" dirty="0" smtClean="0"/>
              <a:t>een </a:t>
            </a:r>
            <a:r>
              <a:rPr lang="nl-BE" dirty="0"/>
              <a:t>creditcontract met bijbehorend ISP aan</a:t>
            </a:r>
            <a:r>
              <a:rPr lang="nl-BE" dirty="0" smtClean="0"/>
              <a:t>.</a:t>
            </a:r>
          </a:p>
          <a:p>
            <a:endParaRPr lang="nl-BE" dirty="0"/>
          </a:p>
          <a:p>
            <a:r>
              <a:rPr lang="nl-BE" b="1" dirty="0" smtClean="0"/>
              <a:t>Verzekering</a:t>
            </a:r>
            <a:endParaRPr lang="nl-BE" b="1" dirty="0"/>
          </a:p>
          <a:p>
            <a:endParaRPr lang="nl-BE" dirty="0" smtClean="0"/>
          </a:p>
          <a:p>
            <a:r>
              <a:rPr lang="nl-BE" dirty="0" smtClean="0"/>
              <a:t>De studenten zijn </a:t>
            </a:r>
            <a:r>
              <a:rPr lang="nl-BE" dirty="0"/>
              <a:t>gedekt door een verzekering</a:t>
            </a:r>
            <a:r>
              <a:rPr lang="nl-BE" dirty="0" smtClean="0"/>
              <a:t>.</a:t>
            </a:r>
          </a:p>
          <a:p>
            <a:endParaRPr lang="nl-BE" dirty="0"/>
          </a:p>
          <a:p>
            <a:r>
              <a:rPr lang="nl-BE" b="1" dirty="0" smtClean="0"/>
              <a:t>Onderzoeksstage </a:t>
            </a:r>
            <a:r>
              <a:rPr lang="nl-BE" b="1" dirty="0"/>
              <a:t>buiten de KU Leuven, de Kulak of het UZ Leuven</a:t>
            </a:r>
          </a:p>
          <a:p>
            <a:endParaRPr lang="nl-BE" dirty="0" smtClean="0"/>
          </a:p>
          <a:p>
            <a:r>
              <a:rPr lang="nl-BE" dirty="0" smtClean="0"/>
              <a:t>De student maakt </a:t>
            </a:r>
            <a:r>
              <a:rPr lang="nl-BE" dirty="0"/>
              <a:t>een afspraak </a:t>
            </a:r>
            <a:r>
              <a:rPr lang="nl-BE" dirty="0" smtClean="0"/>
              <a:t>bij Ludwig </a:t>
            </a:r>
            <a:r>
              <a:rPr lang="nl-BE" dirty="0"/>
              <a:t>Missiaen </a:t>
            </a:r>
            <a:r>
              <a:rPr lang="nl-BE" dirty="0" smtClean="0"/>
              <a:t>of Simon </a:t>
            </a:r>
            <a:r>
              <a:rPr lang="nl-BE" dirty="0"/>
              <a:t>De </a:t>
            </a:r>
            <a:r>
              <a:rPr lang="nl-BE" dirty="0" smtClean="0"/>
              <a:t>Meyer.</a:t>
            </a:r>
          </a:p>
          <a:p>
            <a:pPr algn="just"/>
            <a:r>
              <a:rPr lang="nl-BE" dirty="0" smtClean="0"/>
              <a:t>De student ontvangt 3 documenten:</a:t>
            </a:r>
          </a:p>
          <a:p>
            <a:pPr marL="720000" indent="-180000" algn="just">
              <a:buFont typeface="Arial" panose="020B0604020202020204" pitchFamily="34" charset="0"/>
              <a:buChar char="•"/>
            </a:pPr>
            <a:r>
              <a:rPr lang="nl-BE" dirty="0" smtClean="0"/>
              <a:t>een </a:t>
            </a:r>
            <a:r>
              <a:rPr lang="nl-BE" dirty="0"/>
              <a:t>document met alle informatie om zich administratief in orde te </a:t>
            </a:r>
            <a:r>
              <a:rPr lang="nl-BE" dirty="0" smtClean="0"/>
              <a:t>stellen</a:t>
            </a:r>
          </a:p>
          <a:p>
            <a:pPr marL="720000" indent="-180000" algn="just">
              <a:buFont typeface="Arial" panose="020B0604020202020204" pitchFamily="34" charset="0"/>
              <a:buChar char="•"/>
            </a:pPr>
            <a:r>
              <a:rPr lang="nl-BE" dirty="0" smtClean="0"/>
              <a:t>een contract</a:t>
            </a:r>
          </a:p>
          <a:p>
            <a:pPr marL="720000" indent="-180000" algn="just">
              <a:buFont typeface="Arial" panose="020B0604020202020204" pitchFamily="34" charset="0"/>
              <a:buChar char="•"/>
            </a:pPr>
            <a:r>
              <a:rPr lang="nl-BE" dirty="0" smtClean="0"/>
              <a:t>een VGM-document</a:t>
            </a:r>
          </a:p>
          <a:p>
            <a:endParaRPr lang="nl-BE" dirty="0"/>
          </a:p>
          <a:p>
            <a:r>
              <a:rPr lang="nl-BE" b="1" dirty="0" smtClean="0"/>
              <a:t>Griepvaccinatie</a:t>
            </a:r>
            <a:endParaRPr lang="nl-BE" b="1" dirty="0"/>
          </a:p>
          <a:p>
            <a:pPr algn="just"/>
            <a:endParaRPr lang="nl-BE" dirty="0" smtClean="0"/>
          </a:p>
          <a:p>
            <a:pPr algn="just"/>
            <a:r>
              <a:rPr lang="nl-BE" dirty="0" smtClean="0"/>
              <a:t>Studenten </a:t>
            </a:r>
            <a:r>
              <a:rPr lang="nl-BE" dirty="0"/>
              <a:t>die in de loop van het academiejaar onderzoek blijven doen en met </a:t>
            </a:r>
            <a:r>
              <a:rPr lang="nl-BE" dirty="0" smtClean="0"/>
              <a:t>pa-tiënten </a:t>
            </a:r>
            <a:r>
              <a:rPr lang="nl-BE" dirty="0"/>
              <a:t>in contact komen, kunnen gratis </a:t>
            </a:r>
            <a:r>
              <a:rPr lang="nl-BE" dirty="0" smtClean="0"/>
              <a:t>een griepvaccinatie krijgen.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6173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in te dienen documenten</a:t>
            </a:r>
            <a:endParaRPr lang="nl-BE" sz="4000" b="1" dirty="0"/>
          </a:p>
        </p:txBody>
      </p:sp>
      <p:sp>
        <p:nvSpPr>
          <p:cNvPr id="3" name="Rectangle 2"/>
          <p:cNvSpPr/>
          <p:nvPr/>
        </p:nvSpPr>
        <p:spPr>
          <a:xfrm>
            <a:off x="180000" y="835200"/>
            <a:ext cx="8784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Voor opleidingsonderdeel 1 is de deadline </a:t>
            </a:r>
            <a:r>
              <a:rPr lang="nl-BE" dirty="0"/>
              <a:t>15 mei </a:t>
            </a:r>
            <a:r>
              <a:rPr lang="nl-BE" dirty="0" smtClean="0"/>
              <a:t>2019.</a:t>
            </a:r>
            <a:endParaRPr lang="nl-BE" dirty="0"/>
          </a:p>
          <a:p>
            <a:r>
              <a:rPr lang="nl-BE" dirty="0" smtClean="0"/>
              <a:t>Voor opleidingsonderdeel 2 is de deadline 15 </a:t>
            </a:r>
            <a:r>
              <a:rPr lang="nl-BE" dirty="0"/>
              <a:t>mei </a:t>
            </a:r>
            <a:r>
              <a:rPr lang="nl-BE" dirty="0" smtClean="0"/>
              <a:t>2020.</a:t>
            </a:r>
          </a:p>
          <a:p>
            <a:endParaRPr lang="en-US" b="1" dirty="0"/>
          </a:p>
          <a:p>
            <a:r>
              <a:rPr lang="nl-BE" b="1" dirty="0" smtClean="0"/>
              <a:t>Wetenschappelijk verslag</a:t>
            </a:r>
          </a:p>
          <a:p>
            <a:endParaRPr lang="nl-BE" b="1" dirty="0"/>
          </a:p>
          <a:p>
            <a:r>
              <a:rPr lang="nl-BE" dirty="0" smtClean="0"/>
              <a:t>Voor </a:t>
            </a:r>
            <a:r>
              <a:rPr lang="nl-BE" dirty="0"/>
              <a:t>opleidingsonderdeel 1 </a:t>
            </a:r>
            <a:r>
              <a:rPr lang="nl-BE" dirty="0" smtClean="0"/>
              <a:t>is </a:t>
            </a:r>
            <a:r>
              <a:rPr lang="nl-BE" dirty="0"/>
              <a:t>de vorm </a:t>
            </a:r>
            <a:r>
              <a:rPr lang="nl-BE" dirty="0" smtClean="0"/>
              <a:t>dat van </a:t>
            </a:r>
            <a:r>
              <a:rPr lang="nl-BE" dirty="0"/>
              <a:t>een abstract van maximum 2 blz.</a:t>
            </a:r>
          </a:p>
          <a:p>
            <a:r>
              <a:rPr lang="nl-BE" dirty="0" smtClean="0"/>
              <a:t>Voor </a:t>
            </a:r>
            <a:r>
              <a:rPr lang="nl-BE" dirty="0"/>
              <a:t>opleidingsonderdeel 2 </a:t>
            </a:r>
            <a:r>
              <a:rPr lang="nl-BE" dirty="0" smtClean="0"/>
              <a:t>is </a:t>
            </a:r>
            <a:r>
              <a:rPr lang="nl-BE" dirty="0"/>
              <a:t>de vorm </a:t>
            </a:r>
            <a:r>
              <a:rPr lang="nl-BE" dirty="0" smtClean="0"/>
              <a:t>dat van </a:t>
            </a:r>
            <a:r>
              <a:rPr lang="nl-BE" dirty="0"/>
              <a:t>een wetenschappelijk </a:t>
            </a:r>
            <a:r>
              <a:rPr lang="nl-BE" dirty="0" smtClean="0"/>
              <a:t>artikel.</a:t>
            </a:r>
            <a:endParaRPr lang="nl-BE" dirty="0"/>
          </a:p>
          <a:p>
            <a:pPr marL="540000" lvl="1" algn="just"/>
            <a:endParaRPr lang="nl-BE" dirty="0"/>
          </a:p>
          <a:p>
            <a:pPr algn="just"/>
            <a:r>
              <a:rPr lang="nl-BE" dirty="0" smtClean="0"/>
              <a:t>Het verslag wordt </a:t>
            </a:r>
            <a:r>
              <a:rPr lang="nl-BE" dirty="0"/>
              <a:t>door de student opgemaakt en door de </a:t>
            </a:r>
            <a:r>
              <a:rPr lang="nl-BE" dirty="0" smtClean="0"/>
              <a:t>begeleider </a:t>
            </a:r>
            <a:r>
              <a:rPr lang="nl-BE" dirty="0"/>
              <a:t>ondertekend</a:t>
            </a:r>
            <a:r>
              <a:rPr lang="nl-BE" dirty="0" smtClean="0"/>
              <a:t>.</a:t>
            </a:r>
          </a:p>
          <a:p>
            <a:endParaRPr lang="nl-BE" dirty="0" smtClean="0"/>
          </a:p>
          <a:p>
            <a:r>
              <a:rPr lang="nl-BE" dirty="0" smtClean="0"/>
              <a:t>Het </a:t>
            </a:r>
            <a:r>
              <a:rPr lang="nl-BE" dirty="0"/>
              <a:t>verslag moet de volgende items bevatten:</a:t>
            </a:r>
          </a:p>
          <a:p>
            <a:pPr marL="720000" lvl="1" indent="-180000">
              <a:buFont typeface="Arial" panose="020B0604020202020204" pitchFamily="34" charset="0"/>
              <a:buChar char="•"/>
            </a:pPr>
            <a:r>
              <a:rPr lang="nl-BE" dirty="0" smtClean="0"/>
              <a:t>een </a:t>
            </a:r>
            <a:r>
              <a:rPr lang="nl-BE" dirty="0"/>
              <a:t>beschrijving van het onderzoeksdomein met enkele </a:t>
            </a:r>
            <a:r>
              <a:rPr lang="nl-BE" dirty="0" smtClean="0"/>
              <a:t>referenties</a:t>
            </a:r>
            <a:endParaRPr lang="nl-BE" dirty="0"/>
          </a:p>
          <a:p>
            <a:pPr marL="720000" lvl="1" indent="-180000">
              <a:buFont typeface="Arial" panose="020B0604020202020204" pitchFamily="34" charset="0"/>
              <a:buChar char="•"/>
            </a:pPr>
            <a:r>
              <a:rPr lang="nl-BE" dirty="0" smtClean="0"/>
              <a:t>de </a:t>
            </a:r>
            <a:r>
              <a:rPr lang="nl-BE" dirty="0"/>
              <a:t>wetenschappelijke vraag die men wenst te beantwoorden</a:t>
            </a:r>
          </a:p>
          <a:p>
            <a:pPr marL="720000" lvl="1" indent="-180000">
              <a:buFont typeface="Arial" panose="020B0604020202020204" pitchFamily="34" charset="0"/>
              <a:buChar char="•"/>
            </a:pPr>
            <a:r>
              <a:rPr lang="nl-BE" dirty="0" smtClean="0"/>
              <a:t>de </a:t>
            </a:r>
            <a:r>
              <a:rPr lang="nl-BE" dirty="0"/>
              <a:t>gebruikte methodologie</a:t>
            </a:r>
          </a:p>
          <a:p>
            <a:pPr marL="720000" lvl="1" indent="-180000">
              <a:buFont typeface="Arial" panose="020B0604020202020204" pitchFamily="34" charset="0"/>
              <a:buChar char="•"/>
            </a:pPr>
            <a:r>
              <a:rPr lang="nl-BE" dirty="0" smtClean="0"/>
              <a:t>de </a:t>
            </a:r>
            <a:r>
              <a:rPr lang="nl-BE" dirty="0"/>
              <a:t>belangrijkste resultaten</a:t>
            </a:r>
          </a:p>
          <a:p>
            <a:pPr marL="720000" lvl="1" indent="-180000">
              <a:buFont typeface="Arial" panose="020B0604020202020204" pitchFamily="34" charset="0"/>
              <a:buChar char="•"/>
            </a:pPr>
            <a:r>
              <a:rPr lang="nl-BE" dirty="0" smtClean="0"/>
              <a:t>een conclusie</a:t>
            </a:r>
            <a:endParaRPr lang="nl-BE" dirty="0"/>
          </a:p>
          <a:p>
            <a:endParaRPr lang="nl-BE" b="1" dirty="0" smtClean="0"/>
          </a:p>
        </p:txBody>
      </p:sp>
    </p:spTree>
    <p:extLst>
      <p:ext uri="{BB962C8B-B14F-4D97-AF65-F5344CB8AC3E}">
        <p14:creationId xmlns:p14="http://schemas.microsoft.com/office/powerpoint/2010/main" val="65884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in te dienen documenten</a:t>
            </a:r>
            <a:endParaRPr lang="nl-BE" sz="4000" b="1" dirty="0"/>
          </a:p>
        </p:txBody>
      </p:sp>
      <p:sp>
        <p:nvSpPr>
          <p:cNvPr id="3" name="Rectangle 2"/>
          <p:cNvSpPr/>
          <p:nvPr/>
        </p:nvSpPr>
        <p:spPr>
          <a:xfrm>
            <a:off x="180000" y="835200"/>
            <a:ext cx="878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b="1" dirty="0" smtClean="0"/>
              <a:t>Beoordeling onderzoeksstage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057525" y="12144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539580" rIns="91440" bIns="53958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7071957"/>
              </p:ext>
            </p:extLst>
          </p:nvPr>
        </p:nvGraphicFramePr>
        <p:xfrm>
          <a:off x="2699792" y="1234448"/>
          <a:ext cx="3744408" cy="5074872"/>
        </p:xfrm>
        <a:graphic>
          <a:graphicData uri="http://schemas.openxmlformats.org/drawingml/2006/table">
            <a:tbl>
              <a:tblPr firstRow="1" firstCol="1" bandRow="1"/>
              <a:tblGrid>
                <a:gridCol w="1254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9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5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74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122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59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74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074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074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074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074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1074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1074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81228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68599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1074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1074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10747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107475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107475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107475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107475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107475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</a:tblGrid>
              <a:tr h="93369">
                <a:tc rowSpan="5"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nl-BE" sz="7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Honoursstudent</a:t>
                      </a:r>
                      <a:endParaRPr lang="nl-BE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nl-BE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nl-BE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21" marR="33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rowSpan="5"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1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drukletters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805">
                <a:tc gridSpan="2"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Naam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25">
                <a:tc gridSpan="2"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805">
                <a:tc gridSpan="2"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Voornaam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25">
                <a:tc gridSpan="2"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3369">
                <a:tc rowSpan="5"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nl-BE" sz="7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Verantwoordelijke professor</a:t>
                      </a:r>
                      <a:endParaRPr lang="nl-BE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nl-BE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nl-BE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21" marR="33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rowSpan="5"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1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drukletters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6805">
                <a:tc gridSpan="2"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Naam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625">
                <a:tc gridSpan="2"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6805">
                <a:tc gridSpan="2"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Voornaam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14417">
                <a:tc gridSpan="2"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8045">
                <a:tc gridSpan="2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Beoordelingsformulier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88992">
                <a:tc gridSpan="2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in te vullen in overleg door de verantwoordelijke professor en door de honoursstudent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46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nl-NL" sz="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Excellent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Zeer goed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Goed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Gemiddeld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Zwak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Geen idee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12374">
                <a:tc gridSpan="2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Professionele houding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6B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068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Stiptheid en aanwezigheid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nl-BE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nl-BE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nl-BE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nl-BE" sz="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nl-BE" sz="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nl-BE" sz="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204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Professioneel gedrag, respect voor ethische principes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nl-BE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nl-BE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nl-BE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nl-BE" sz="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nl-BE" sz="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nl-BE" sz="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12374">
                <a:tc gridSpan="2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Samenwerking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6B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068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Samenwerking met collega’s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nl-BE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nl-BE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nl-BE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nl-BE" sz="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nl-BE" sz="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nl-BE" sz="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12374">
                <a:tc gridSpan="2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Management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6B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36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Vermogen tot zelfstandig werk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nl-BE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nl-BE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nl-BE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nl-BE" sz="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nl-BE" sz="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nl-BE" sz="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12374">
                <a:tc gridSpan="2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Communicatie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6B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3204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Communiceert onderzoeksresul-taten op een wetenschappelijke wijze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nl-BE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nl-BE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nl-BE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nl-BE" sz="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nl-BE" sz="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nl-BE" sz="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12374">
                <a:tc gridSpan="2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Kennis en kunde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6B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500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Motivatie en inzet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nl-BE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nl-BE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nl-BE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nl-BE" sz="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nl-BE" sz="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nl-BE" sz="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500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Technische vaardigheden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nl-BE" sz="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nl-BE" sz="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nl-BE" sz="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nl-BE" sz="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nl-BE" sz="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nl-BE" sz="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500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Theoretische achtergrond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nl-BE" sz="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nl-BE" sz="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nl-BE" sz="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nl-BE" sz="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nl-BE" sz="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nl-BE" sz="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068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Globale beoordeling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6B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nl-BE" sz="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nl-BE" sz="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nl-BE" sz="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nl-BE" sz="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nl-BE" sz="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nl-BE" sz="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068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Score (omcirkel de score)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6B0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pass  /  fail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nl-BE" sz="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847102">
                <a:tc gridSpan="2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nl-BE" sz="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Bijkomende opmerkingen (facultatief):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487174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nl-BE" sz="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Handtekening professor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2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nl-BE" sz="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Handtekening honoursstudent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3221" marR="33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530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in te dienen documenten</a:t>
            </a:r>
            <a:endParaRPr lang="nl-BE" sz="4000" b="1" dirty="0"/>
          </a:p>
        </p:txBody>
      </p:sp>
      <p:sp>
        <p:nvSpPr>
          <p:cNvPr id="3" name="Rectangle 2"/>
          <p:cNvSpPr/>
          <p:nvPr/>
        </p:nvSpPr>
        <p:spPr>
          <a:xfrm>
            <a:off x="180000" y="835200"/>
            <a:ext cx="878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b="1" dirty="0" smtClean="0"/>
              <a:t>Aanwezigheidsattest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057525" y="12144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539580" rIns="91440" bIns="53958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 dirty="0"/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3087688" y="13335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 dirty="0"/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7243656"/>
              </p:ext>
            </p:extLst>
          </p:nvPr>
        </p:nvGraphicFramePr>
        <p:xfrm>
          <a:off x="2699792" y="1237338"/>
          <a:ext cx="3744416" cy="4999973"/>
        </p:xfrm>
        <a:graphic>
          <a:graphicData uri="http://schemas.openxmlformats.org/drawingml/2006/table">
            <a:tbl>
              <a:tblPr firstRow="1" firstCol="1" bandRow="1"/>
              <a:tblGrid>
                <a:gridCol w="12070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7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7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7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7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79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469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469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469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279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0279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2469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2469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2469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12469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124698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124698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124698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124698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124698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124698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124698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</a:tblGrid>
              <a:tr h="94281">
                <a:tc rowSpan="5"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nl-BE" sz="7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Honoursstudent</a:t>
                      </a:r>
                      <a:endParaRPr lang="nl-BE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nl-BE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nl-BE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129" marR="32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rowSpan="5"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2129" marR="3212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2129" marR="3212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2129" marR="3212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2129" marR="3212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2129" marR="3212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 gridSpan="1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drukletters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2129" marR="3212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777">
                <a:tc gridSpan="2"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Naam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2129" marR="3212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2129" marR="32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2129" marR="32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2129" marR="32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2129" marR="32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2129" marR="32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2129" marR="32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2129" marR="32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2129" marR="32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2129" marR="32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2129" marR="32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2129" marR="32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2129" marR="32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2129" marR="32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2129" marR="32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2129" marR="32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2129" marR="32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16">
                <a:tc gridSpan="2"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2129" marR="321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2129" marR="321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2129" marR="321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2129" marR="321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2129" marR="321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2129" marR="3212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2129" marR="3212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2129" marR="3212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2129" marR="3212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2129" marR="3212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2129" marR="3212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2129" marR="3212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2129" marR="3212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2129" marR="3212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2129" marR="3212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2129" marR="3212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2129" marR="3212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2129" marR="3212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2129" marR="3212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2129" marR="3212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2129" marR="3212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777">
                <a:tc gridSpan="2"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Voornaam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2129" marR="3212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2129" marR="32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2129" marR="32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2129" marR="32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2129" marR="32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2129" marR="32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2129" marR="32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2129" marR="32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2129" marR="32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2129" marR="32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2129" marR="32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2129" marR="32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2129" marR="32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2129" marR="32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2129" marR="32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2129" marR="32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2129" marR="32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16">
                <a:tc gridSpan="2"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2129" marR="321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2129" marR="321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2129" marR="321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2129" marR="321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2129" marR="321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2129" marR="3212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2129" marR="3212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2129" marR="3212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2129" marR="3212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2129" marR="3212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2129" marR="3212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2129" marR="3212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2129" marR="3212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2129" marR="3212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2129" marR="3212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2129" marR="3212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2129" marR="3212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2129" marR="3212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2129" marR="3212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2129" marR="3212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2129" marR="3212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0661">
                <a:tc gridSpan="2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Aanwezigheidslijst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2129" marR="321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1468">
                <a:tc gridSpan="2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datum in te vullen door de honoursstudent - te tekenen door de organisator van de activiteit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2129" marR="32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72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2129" marR="32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2129" marR="321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1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2129" marR="3212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97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2129" marR="32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datum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2129" marR="32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1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handtekening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2129" marR="32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94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lezingen door gastspreker 1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2129" marR="321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2129" marR="321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1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2129" marR="321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94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lezingen door gastspreker 2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2129" marR="321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2129" marR="321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1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2129" marR="321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94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lezingen door gastspreker 3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2129" marR="321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2129" marR="321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1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2129" marR="321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94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lezingen door gastspreker 4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2129" marR="321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2129" marR="321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1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2129" marR="321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94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intervisiesessie 1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2129" marR="321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2129" marR="321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1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2129" marR="321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594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intervisiesessie 2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2129" marR="321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2129" marR="321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1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2129" marR="321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594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intervisiesessie 3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2129" marR="321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2129" marR="321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1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2129" marR="321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594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intervisiesessie 4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2129" marR="321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2129" marR="321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1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2129" marR="321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594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zelf georganiseerde activiteit 1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2129" marR="321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2129" marR="321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1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2129" marR="321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594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zelf georganiseerde activiteit 2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2129" marR="321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2129" marR="321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1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2129" marR="321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594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symposium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2129" marR="321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2129" marR="321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1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2129" marR="321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666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in te dienen documenten</a:t>
            </a:r>
            <a:endParaRPr lang="nl-BE" sz="4000" b="1" dirty="0"/>
          </a:p>
        </p:txBody>
      </p:sp>
      <p:sp>
        <p:nvSpPr>
          <p:cNvPr id="3" name="Rectangle 2"/>
          <p:cNvSpPr/>
          <p:nvPr/>
        </p:nvSpPr>
        <p:spPr>
          <a:xfrm>
            <a:off x="180000" y="835200"/>
            <a:ext cx="878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b="1" dirty="0" smtClean="0"/>
              <a:t>Reflectieverslag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057525" y="12144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539580" rIns="91440" bIns="53958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 dirty="0"/>
          </a:p>
        </p:txBody>
      </p:sp>
      <p:graphicFrame>
        <p:nvGraphicFramePr>
          <p:cNvPr id="8" name="Table 7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748670686"/>
              </p:ext>
            </p:extLst>
          </p:nvPr>
        </p:nvGraphicFramePr>
        <p:xfrm>
          <a:off x="2699792" y="1240459"/>
          <a:ext cx="3744413" cy="5029658"/>
        </p:xfrm>
        <a:graphic>
          <a:graphicData uri="http://schemas.openxmlformats.org/drawingml/2006/table">
            <a:tbl>
              <a:tblPr firstRow="1" firstCol="1" bandRow="1"/>
              <a:tblGrid>
                <a:gridCol w="14525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4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4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4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4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4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34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348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348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044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044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1348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1348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1348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1348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11348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11348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11348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11348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11348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11348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11348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</a:tblGrid>
              <a:tr h="93456"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nl-BE" sz="7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Honoursstudent</a:t>
                      </a:r>
                      <a:endParaRPr lang="nl-BE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nl-BE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nl-BE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24" marR="31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1624" marR="3162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1624" marR="3162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1624" marR="3162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1624" marR="3162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1624" marR="3162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 gridSpan="1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drukletters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1624" marR="3162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329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Naam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1624" marR="3162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1624" marR="31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1624" marR="31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1624" marR="31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1624" marR="31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1624" marR="31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1624" marR="31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1624" marR="31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1624" marR="31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1624" marR="31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1624" marR="31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1624" marR="31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1624" marR="31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1624" marR="31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1624" marR="31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1624" marR="31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1624" marR="31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75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1624" marR="316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1624" marR="316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1624" marR="316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1624" marR="316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1624" marR="316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1624" marR="3162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1624" marR="3162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1624" marR="3162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1624" marR="3162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1624" marR="3162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1624" marR="3162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1624" marR="3162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1624" marR="3162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1624" marR="3162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1624" marR="3162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1624" marR="3162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1624" marR="3162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1624" marR="3162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1624" marR="3162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1624" marR="3162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1624" marR="3162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329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Voornaam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1624" marR="3162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1624" marR="31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1624" marR="31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1624" marR="31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1624" marR="31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1624" marR="31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1624" marR="31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1624" marR="31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1624" marR="31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1624" marR="31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1624" marR="31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1624" marR="31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1624" marR="31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1624" marR="31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1624" marR="31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1624" marR="31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1624" marR="31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75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1624" marR="316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1624" marR="316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1624" marR="316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1624" marR="316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1624" marR="316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1624" marR="3162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1624" marR="3162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1624" marR="3162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1624" marR="3162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1624" marR="3162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1624" marR="3162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1624" marR="3162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1624" marR="3162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1624" marR="3162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1624" marR="3162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1624" marR="3162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1624" marR="3162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1624" marR="3162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1624" marR="3162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1624" marR="3162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1624" marR="3162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8292">
                <a:tc gridSpan="2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Reflectieverslag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1624" marR="31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2116">
                <a:tc gridSpan="2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in te vullen door de honoursstudent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1624" marR="31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85386">
                <a:tc gridSpan="2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nl-BE" sz="500" dirty="0">
                          <a:effectLst/>
                          <a:latin typeface="Courier"/>
                          <a:ea typeface="Times New Roman" panose="02020603050405020304" pitchFamily="18" charset="0"/>
                          <a:cs typeface="Courier"/>
                        </a:rPr>
                        <a:t> </a:t>
                      </a:r>
                      <a:endParaRPr lang="nl-BE" sz="6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1624" marR="31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83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eindscore</a:t>
            </a:r>
            <a:endParaRPr lang="nl-BE" sz="4000" b="1" dirty="0"/>
          </a:p>
        </p:txBody>
      </p:sp>
      <p:sp>
        <p:nvSpPr>
          <p:cNvPr id="3" name="Rectangle 2"/>
          <p:cNvSpPr/>
          <p:nvPr/>
        </p:nvSpPr>
        <p:spPr>
          <a:xfrm>
            <a:off x="180000" y="835200"/>
            <a:ext cx="8784000" cy="5883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600"/>
              </a:spcAft>
            </a:pPr>
            <a:r>
              <a:rPr lang="nl-BE" dirty="0" smtClean="0"/>
              <a:t>Voor </a:t>
            </a:r>
            <a:r>
              <a:rPr lang="nl-BE" dirty="0"/>
              <a:t>elk van de volgende onderdelen moet een pass worden behaald om te </a:t>
            </a:r>
            <a:r>
              <a:rPr lang="nl-BE" dirty="0" smtClean="0"/>
              <a:t>slagen:</a:t>
            </a:r>
            <a:endParaRPr lang="nl-BE" dirty="0"/>
          </a:p>
          <a:p>
            <a:pPr algn="just">
              <a:spcAft>
                <a:spcPts val="1600"/>
              </a:spcAft>
            </a:pPr>
            <a:r>
              <a:rPr lang="nl-BE" dirty="0" smtClean="0"/>
              <a:t>De </a:t>
            </a:r>
            <a:r>
              <a:rPr lang="nl-BE" dirty="0">
                <a:solidFill>
                  <a:srgbClr val="FF0000"/>
                </a:solidFill>
              </a:rPr>
              <a:t>beoordeling van de </a:t>
            </a:r>
            <a:r>
              <a:rPr lang="nl-BE" dirty="0" smtClean="0">
                <a:solidFill>
                  <a:srgbClr val="FF0000"/>
                </a:solidFill>
              </a:rPr>
              <a:t>onderzoeksstage</a:t>
            </a:r>
            <a:r>
              <a:rPr lang="nl-BE" dirty="0" smtClean="0"/>
              <a:t> door </a:t>
            </a:r>
            <a:r>
              <a:rPr lang="nl-BE" dirty="0"/>
              <a:t>de verantwoordelijke professor. Het verrichten van 30 dagen onderzoek van een voldoende kwaliteit leidt tot een pass. Minder dan 30 dagen onderzoek of een onvoldoende-beoordeling leiden tot een fail.</a:t>
            </a:r>
          </a:p>
          <a:p>
            <a:pPr algn="just">
              <a:spcAft>
                <a:spcPts val="1600"/>
              </a:spcAft>
            </a:pPr>
            <a:r>
              <a:rPr lang="nl-BE" dirty="0" smtClean="0"/>
              <a:t>De </a:t>
            </a:r>
            <a:r>
              <a:rPr lang="nl-BE" dirty="0" smtClean="0">
                <a:solidFill>
                  <a:srgbClr val="FF0000"/>
                </a:solidFill>
              </a:rPr>
              <a:t>beoordeling van het </a:t>
            </a:r>
            <a:r>
              <a:rPr lang="nl-BE" dirty="0">
                <a:solidFill>
                  <a:srgbClr val="FF0000"/>
                </a:solidFill>
              </a:rPr>
              <a:t>wetenschappelijk </a:t>
            </a:r>
            <a:r>
              <a:rPr lang="nl-BE" dirty="0" smtClean="0">
                <a:solidFill>
                  <a:srgbClr val="FF0000"/>
                </a:solidFill>
              </a:rPr>
              <a:t>verslag</a:t>
            </a:r>
            <a:r>
              <a:rPr lang="nl-BE" dirty="0" smtClean="0"/>
              <a:t> door </a:t>
            </a:r>
            <a:r>
              <a:rPr lang="nl-BE" dirty="0"/>
              <a:t>de coördinator. Voldoende </a:t>
            </a:r>
            <a:r>
              <a:rPr lang="nl-BE" dirty="0" smtClean="0"/>
              <a:t>kwaliteit </a:t>
            </a:r>
            <a:r>
              <a:rPr lang="nl-BE" dirty="0"/>
              <a:t>leidt tot een pass; onvoldoende kwaliteit of het niet tijdig indienen tot een fail.</a:t>
            </a:r>
          </a:p>
          <a:p>
            <a:pPr algn="just">
              <a:spcAft>
                <a:spcPts val="1600"/>
              </a:spcAft>
            </a:pPr>
            <a:r>
              <a:rPr lang="nl-BE" dirty="0" smtClean="0">
                <a:solidFill>
                  <a:srgbClr val="FF0000"/>
                </a:solidFill>
              </a:rPr>
              <a:t>Deelname </a:t>
            </a:r>
            <a:r>
              <a:rPr lang="nl-BE" dirty="0">
                <a:solidFill>
                  <a:srgbClr val="FF0000"/>
                </a:solidFill>
              </a:rPr>
              <a:t>aan alle activiteiten</a:t>
            </a:r>
            <a:r>
              <a:rPr lang="nl-BE" dirty="0"/>
              <a:t> leidt tot een pass; ongewettigde afwezigheid of het niet tijdig indienen van het aanwezigheidsattest leiden tot een fail.</a:t>
            </a:r>
          </a:p>
          <a:p>
            <a:pPr algn="just">
              <a:spcAft>
                <a:spcPts val="1600"/>
              </a:spcAft>
            </a:pPr>
            <a:r>
              <a:rPr lang="nl-BE" dirty="0" smtClean="0"/>
              <a:t>De </a:t>
            </a:r>
            <a:r>
              <a:rPr lang="nl-BE" dirty="0">
                <a:solidFill>
                  <a:srgbClr val="FF0000"/>
                </a:solidFill>
              </a:rPr>
              <a:t>beoordeling van de PowerPointpresentatie</a:t>
            </a:r>
            <a:r>
              <a:rPr lang="nl-BE" dirty="0"/>
              <a:t> tijdens </a:t>
            </a:r>
            <a:r>
              <a:rPr lang="nl-BE" dirty="0" smtClean="0"/>
              <a:t>de intervisiesessies door </a:t>
            </a:r>
            <a:r>
              <a:rPr lang="nl-BE" dirty="0"/>
              <a:t>de </a:t>
            </a:r>
            <a:r>
              <a:rPr lang="nl-BE" dirty="0" smtClean="0"/>
              <a:t>coördinator. Voldoende </a:t>
            </a:r>
            <a:r>
              <a:rPr lang="nl-BE" dirty="0"/>
              <a:t>kwaliteit leidt tot een pass; onvoldoende kwaliteit tot een fail.</a:t>
            </a:r>
          </a:p>
          <a:p>
            <a:pPr algn="just">
              <a:spcAft>
                <a:spcPts val="1600"/>
              </a:spcAft>
            </a:pPr>
            <a:r>
              <a:rPr lang="nl-BE" dirty="0" smtClean="0"/>
              <a:t>De </a:t>
            </a:r>
            <a:r>
              <a:rPr lang="nl-BE" dirty="0" smtClean="0">
                <a:solidFill>
                  <a:srgbClr val="FF0000"/>
                </a:solidFill>
              </a:rPr>
              <a:t>beoordeling van de actieve </a:t>
            </a:r>
            <a:r>
              <a:rPr lang="nl-BE" dirty="0">
                <a:solidFill>
                  <a:srgbClr val="FF0000"/>
                </a:solidFill>
              </a:rPr>
              <a:t>bijdrage aan de </a:t>
            </a:r>
            <a:r>
              <a:rPr lang="nl-BE" dirty="0" smtClean="0">
                <a:solidFill>
                  <a:srgbClr val="FF0000"/>
                </a:solidFill>
              </a:rPr>
              <a:t>intervisiesessies</a:t>
            </a:r>
            <a:r>
              <a:rPr lang="nl-BE" dirty="0" smtClean="0"/>
              <a:t> door </a:t>
            </a:r>
            <a:r>
              <a:rPr lang="nl-BE" dirty="0"/>
              <a:t>de coördinator. Voldoende </a:t>
            </a:r>
            <a:r>
              <a:rPr lang="nl-BE" dirty="0" smtClean="0"/>
              <a:t>bijdrage </a:t>
            </a:r>
            <a:r>
              <a:rPr lang="nl-BE" dirty="0"/>
              <a:t>leidt tot een pass; onvoldoende bijdrage tot een fail.</a:t>
            </a:r>
          </a:p>
          <a:p>
            <a:pPr algn="just">
              <a:spcAft>
                <a:spcPts val="1200"/>
              </a:spcAft>
            </a:pPr>
            <a:r>
              <a:rPr lang="nl-BE" dirty="0"/>
              <a:t>Het </a:t>
            </a:r>
            <a:r>
              <a:rPr lang="nl-BE" dirty="0">
                <a:solidFill>
                  <a:srgbClr val="FF0000"/>
                </a:solidFill>
              </a:rPr>
              <a:t>reflectieverslag</a:t>
            </a:r>
            <a:r>
              <a:rPr lang="nl-BE" dirty="0"/>
              <a:t>. Het indienen ervan leidt tot een pass; het niet tijdig indienen tot een fail.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8165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creditbewijs</a:t>
            </a:r>
            <a:endParaRPr lang="nl-BE" sz="4000" b="1" dirty="0"/>
          </a:p>
        </p:txBody>
      </p:sp>
      <p:sp>
        <p:nvSpPr>
          <p:cNvPr id="3" name="Rectangle 2"/>
          <p:cNvSpPr/>
          <p:nvPr/>
        </p:nvSpPr>
        <p:spPr>
          <a:xfrm>
            <a:off x="180000" y="835200"/>
            <a:ext cx="878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BE" dirty="0"/>
              <a:t>Na de junizittijd wordt de eindscore (pass of fail) officieel beschikbaar gesteld </a:t>
            </a:r>
            <a:r>
              <a:rPr lang="nl-BE" i="1" dirty="0"/>
              <a:t>via</a:t>
            </a:r>
            <a:r>
              <a:rPr lang="nl-BE" dirty="0"/>
              <a:t> het </a:t>
            </a:r>
            <a:r>
              <a:rPr lang="nl-BE" dirty="0" smtClean="0"/>
              <a:t>studievoortgangsdossier.</a:t>
            </a:r>
            <a:endParaRPr lang="nl-BE" dirty="0"/>
          </a:p>
          <a:p>
            <a:pPr algn="just"/>
            <a:endParaRPr lang="nl-BE" b="1" dirty="0" smtClean="0"/>
          </a:p>
          <a:p>
            <a:pPr algn="just"/>
            <a:r>
              <a:rPr lang="nl-BE" dirty="0" smtClean="0"/>
              <a:t>Een </a:t>
            </a:r>
            <a:r>
              <a:rPr lang="nl-BE" dirty="0"/>
              <a:t>formeel creditbewijs kan na het beschikbaar stellen van de eindscore </a:t>
            </a:r>
            <a:r>
              <a:rPr lang="nl-BE" dirty="0" smtClean="0"/>
              <a:t>aange-vraagd </a:t>
            </a:r>
            <a:r>
              <a:rPr lang="nl-BE" dirty="0"/>
              <a:t>worden bij de Centrale Studentenadministratie in de </a:t>
            </a:r>
            <a:r>
              <a:rPr lang="nl-BE" dirty="0" smtClean="0"/>
              <a:t>Universiteitshal.</a:t>
            </a:r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1201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1055676" y="1717539"/>
            <a:ext cx="7044553" cy="37843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Aft>
                <a:spcPts val="450"/>
              </a:spcAft>
            </a:pPr>
            <a:r>
              <a:rPr lang="nl-NL" b="1" u="sng" dirty="0">
                <a:solidFill>
                  <a:srgbClr val="68BBEC"/>
                </a:solidFill>
                <a:latin typeface="Century Gothic" panose="020B0502020202020204" pitchFamily="34" charset="0"/>
                <a:cs typeface="Didot"/>
              </a:rPr>
              <a:t>Voornaam</a:t>
            </a:r>
            <a:r>
              <a:rPr lang="nl-NL" b="1" dirty="0">
                <a:solidFill>
                  <a:srgbClr val="68BBEC"/>
                </a:solidFill>
                <a:latin typeface="Century Gothic" panose="020B0502020202020204" pitchFamily="34" charset="0"/>
                <a:cs typeface="Didot"/>
              </a:rPr>
              <a:t> </a:t>
            </a:r>
            <a:r>
              <a:rPr lang="nl-NL" b="1" u="sng" dirty="0">
                <a:solidFill>
                  <a:srgbClr val="68BBEC"/>
                </a:solidFill>
                <a:latin typeface="Century Gothic" panose="020B0502020202020204" pitchFamily="34" charset="0"/>
                <a:cs typeface="Didot"/>
              </a:rPr>
              <a:t>Naam</a:t>
            </a:r>
            <a:endParaRPr lang="nl-NL" u="sng" dirty="0">
              <a:solidFill>
                <a:srgbClr val="68BBEC"/>
              </a:solidFill>
              <a:latin typeface="Century Gothic" panose="020B0502020202020204" pitchFamily="34" charset="0"/>
              <a:cs typeface="Helvetica Neue Light"/>
            </a:endParaRPr>
          </a:p>
          <a:p>
            <a:pPr algn="ctr">
              <a:spcAft>
                <a:spcPts val="450"/>
              </a:spcAft>
            </a:pPr>
            <a:r>
              <a:rPr lang="nl-BE" sz="900" dirty="0">
                <a:solidFill>
                  <a:srgbClr val="233D77"/>
                </a:solidFill>
                <a:latin typeface="Century Gothic" panose="020B0502020202020204" pitchFamily="34" charset="0"/>
                <a:cs typeface="Century Gothic"/>
              </a:rPr>
              <a:t>geboren te </a:t>
            </a:r>
            <a:r>
              <a:rPr lang="nl-BE" sz="900" u="sng" dirty="0">
                <a:solidFill>
                  <a:srgbClr val="233D77"/>
                </a:solidFill>
                <a:latin typeface="Century Gothic" panose="020B0502020202020204" pitchFamily="34" charset="0"/>
                <a:cs typeface="Century Gothic"/>
              </a:rPr>
              <a:t>plaats</a:t>
            </a:r>
            <a:r>
              <a:rPr lang="nl-BE" sz="900" dirty="0">
                <a:solidFill>
                  <a:srgbClr val="233D77"/>
                </a:solidFill>
                <a:latin typeface="Century Gothic" panose="020B0502020202020204" pitchFamily="34" charset="0"/>
                <a:cs typeface="Century Gothic"/>
              </a:rPr>
              <a:t> (</a:t>
            </a:r>
            <a:r>
              <a:rPr lang="nl-BE" sz="900" u="sng" dirty="0">
                <a:solidFill>
                  <a:srgbClr val="233D77"/>
                </a:solidFill>
                <a:latin typeface="Century Gothic" panose="020B0502020202020204" pitchFamily="34" charset="0"/>
                <a:cs typeface="Century Gothic"/>
              </a:rPr>
              <a:t>land</a:t>
            </a:r>
            <a:r>
              <a:rPr lang="nl-BE" sz="900" dirty="0">
                <a:solidFill>
                  <a:srgbClr val="233D77"/>
                </a:solidFill>
                <a:latin typeface="Century Gothic" panose="020B0502020202020204" pitchFamily="34" charset="0"/>
                <a:cs typeface="Century Gothic"/>
              </a:rPr>
              <a:t>) op </a:t>
            </a:r>
            <a:r>
              <a:rPr lang="nl-BE" sz="900" u="sng" dirty="0">
                <a:solidFill>
                  <a:srgbClr val="233D77"/>
                </a:solidFill>
                <a:latin typeface="Century Gothic" panose="020B0502020202020204" pitchFamily="34" charset="0"/>
                <a:cs typeface="Century Gothic"/>
              </a:rPr>
              <a:t>geboortedatum</a:t>
            </a:r>
            <a:endParaRPr lang="en-GB" sz="900" u="sng" dirty="0">
              <a:solidFill>
                <a:srgbClr val="233D77"/>
              </a:solidFill>
              <a:latin typeface="Century Gothic" panose="020B0502020202020204" pitchFamily="34" charset="0"/>
              <a:cs typeface="Century Gothic"/>
            </a:endParaRPr>
          </a:p>
          <a:p>
            <a:pPr algn="ctr"/>
            <a:r>
              <a:rPr lang="nl-NL" sz="900" dirty="0">
                <a:solidFill>
                  <a:srgbClr val="233D77"/>
                </a:solidFill>
                <a:latin typeface="Century Gothic" panose="020B0502020202020204" pitchFamily="34" charset="0"/>
                <a:cs typeface="Helvetica Neue Light"/>
              </a:rPr>
              <a:t> </a:t>
            </a:r>
            <a:r>
              <a:rPr lang="nl-NL" sz="750" dirty="0">
                <a:solidFill>
                  <a:srgbClr val="233D77"/>
                </a:solidFill>
                <a:latin typeface="Century Gothic" panose="020B0502020202020204" pitchFamily="34" charset="0"/>
                <a:cs typeface="Helvetica Neue Light"/>
              </a:rPr>
              <a:t>	</a:t>
            </a:r>
            <a:endParaRPr lang="en-GB" sz="788" dirty="0">
              <a:solidFill>
                <a:srgbClr val="68BBEC"/>
              </a:solidFill>
              <a:latin typeface="Century Gothic" panose="020B0502020202020204" pitchFamily="34" charset="0"/>
              <a:cs typeface="Helvetica Neue Light"/>
            </a:endParaRPr>
          </a:p>
          <a:p>
            <a:pPr algn="ctr">
              <a:spcAft>
                <a:spcPts val="450"/>
              </a:spcAft>
            </a:pPr>
            <a:r>
              <a:rPr lang="nl-BE" sz="900" dirty="0">
                <a:solidFill>
                  <a:srgbClr val="233D77"/>
                </a:solidFill>
                <a:latin typeface="Century Gothic" panose="020B0502020202020204" pitchFamily="34" charset="0"/>
                <a:cs typeface="Century Gothic"/>
              </a:rPr>
              <a:t>heeft het certificaat behaald van</a:t>
            </a:r>
            <a:endParaRPr lang="en-GB" sz="900" dirty="0">
              <a:solidFill>
                <a:srgbClr val="233D77"/>
              </a:solidFill>
              <a:latin typeface="Century Gothic" panose="020B0502020202020204" pitchFamily="34" charset="0"/>
              <a:cs typeface="Century Gothic"/>
            </a:endParaRPr>
          </a:p>
          <a:p>
            <a:pPr algn="ctr">
              <a:spcAft>
                <a:spcPts val="450"/>
              </a:spcAft>
            </a:pPr>
            <a:r>
              <a:rPr lang="nl-NL" sz="1500" b="1" u="sng" dirty="0">
                <a:solidFill>
                  <a:srgbClr val="233D77"/>
                </a:solidFill>
                <a:latin typeface="Century Gothic" panose="020B0502020202020204" pitchFamily="34" charset="0"/>
                <a:cs typeface="Century Gothic"/>
              </a:rPr>
              <a:t>Intensieve verdieping in het biomedisch onderzoek</a:t>
            </a:r>
            <a:endParaRPr lang="nl-NL" sz="900" b="1" u="sng" dirty="0">
              <a:solidFill>
                <a:srgbClr val="233D77"/>
              </a:solidFill>
              <a:latin typeface="Century Gothic" panose="020B0502020202020204" pitchFamily="34" charset="0"/>
              <a:cs typeface="Century Gothic"/>
            </a:endParaRPr>
          </a:p>
          <a:p>
            <a:pPr algn="ctr">
              <a:spcAft>
                <a:spcPts val="450"/>
              </a:spcAft>
            </a:pPr>
            <a:endParaRPr lang="en-GB" sz="675" dirty="0">
              <a:solidFill>
                <a:srgbClr val="233D77"/>
              </a:solidFill>
              <a:latin typeface="Century Gothic" panose="020B0502020202020204" pitchFamily="34" charset="0"/>
              <a:cs typeface="Century Gothic"/>
            </a:endParaRPr>
          </a:p>
          <a:p>
            <a:pPr algn="ctr">
              <a:spcAft>
                <a:spcPts val="450"/>
              </a:spcAft>
            </a:pPr>
            <a:r>
              <a:rPr lang="nl-BE" sz="900" dirty="0">
                <a:solidFill>
                  <a:srgbClr val="233D77"/>
                </a:solidFill>
                <a:latin typeface="Century Gothic" panose="020B0502020202020204" pitchFamily="34" charset="0"/>
                <a:cs typeface="Century Gothic"/>
              </a:rPr>
              <a:t>Leuven, </a:t>
            </a:r>
            <a:r>
              <a:rPr lang="nl-BE" sz="900" u="sng" dirty="0">
                <a:solidFill>
                  <a:srgbClr val="233D77"/>
                </a:solidFill>
                <a:latin typeface="Century Gothic" panose="020B0502020202020204" pitchFamily="34" charset="0"/>
                <a:cs typeface="Century Gothic"/>
              </a:rPr>
              <a:t>datum proclamatie</a:t>
            </a:r>
          </a:p>
          <a:p>
            <a:pPr algn="ctr">
              <a:spcAft>
                <a:spcPts val="450"/>
              </a:spcAft>
            </a:pPr>
            <a:endParaRPr lang="nl-BE" sz="900" dirty="0">
              <a:solidFill>
                <a:srgbClr val="233D77"/>
              </a:solidFill>
              <a:latin typeface="Century Gothic" panose="020B0502020202020204" pitchFamily="34" charset="0"/>
              <a:cs typeface="Century Gothic"/>
            </a:endParaRPr>
          </a:p>
          <a:p>
            <a:pPr algn="ctr">
              <a:spcAft>
                <a:spcPts val="450"/>
              </a:spcAft>
            </a:pPr>
            <a:r>
              <a:rPr lang="nl-NL" sz="900" i="1" u="sng" dirty="0">
                <a:solidFill>
                  <a:srgbClr val="233D77"/>
                </a:solidFill>
                <a:latin typeface="Century Gothic" panose="020B0502020202020204" pitchFamily="34" charset="0"/>
                <a:cs typeface="Century Gothic"/>
              </a:rPr>
              <a:t>Intensieve verdieping in het biomedisch onderzoek</a:t>
            </a:r>
            <a:r>
              <a:rPr lang="nl-NL" sz="900" i="1" dirty="0">
                <a:solidFill>
                  <a:srgbClr val="233D77"/>
                </a:solidFill>
                <a:latin typeface="Century Gothic" panose="020B0502020202020204" pitchFamily="34" charset="0"/>
                <a:cs typeface="Century Gothic"/>
              </a:rPr>
              <a:t> </a:t>
            </a:r>
            <a:r>
              <a:rPr lang="nl-BE" sz="900" i="1" dirty="0">
                <a:solidFill>
                  <a:srgbClr val="233D77"/>
                </a:solidFill>
                <a:latin typeface="Century Gothic" panose="020B0502020202020204" pitchFamily="34" charset="0"/>
                <a:cs typeface="Century Gothic"/>
              </a:rPr>
              <a:t>is door de KU Leuven erkend als honoursprogramma</a:t>
            </a:r>
            <a:endParaRPr lang="nl-BE" sz="900" i="1" u="sng" dirty="0">
              <a:solidFill>
                <a:srgbClr val="233D77"/>
              </a:solidFill>
              <a:latin typeface="Century Gothic" panose="020B0502020202020204" pitchFamily="34" charset="0"/>
              <a:cs typeface="Century Gothic"/>
            </a:endParaRPr>
          </a:p>
          <a:p>
            <a:pPr algn="ctr">
              <a:spcAft>
                <a:spcPts val="450"/>
              </a:spcAft>
            </a:pPr>
            <a:endParaRPr lang="nl-BE" sz="900" dirty="0">
              <a:solidFill>
                <a:srgbClr val="233D77"/>
              </a:solidFill>
              <a:latin typeface="Century Gothic" panose="020B0502020202020204" pitchFamily="34" charset="0"/>
              <a:cs typeface="Century Gothic"/>
            </a:endParaRPr>
          </a:p>
          <a:p>
            <a:pPr algn="ctr">
              <a:spcAft>
                <a:spcPts val="450"/>
              </a:spcAft>
            </a:pPr>
            <a:endParaRPr lang="nl-BE" sz="900" dirty="0">
              <a:solidFill>
                <a:srgbClr val="233D77"/>
              </a:solidFill>
              <a:latin typeface="Century Gothic" panose="020B0502020202020204" pitchFamily="34" charset="0"/>
              <a:cs typeface="Century Gothic"/>
            </a:endParaRPr>
          </a:p>
          <a:p>
            <a:pPr algn="ctr">
              <a:spcAft>
                <a:spcPts val="450"/>
              </a:spcAft>
            </a:pPr>
            <a:endParaRPr lang="nl-BE" sz="900" dirty="0">
              <a:solidFill>
                <a:srgbClr val="233D77"/>
              </a:solidFill>
              <a:latin typeface="Century Gothic" panose="020B0502020202020204" pitchFamily="34" charset="0"/>
              <a:cs typeface="Century Gothic"/>
            </a:endParaRPr>
          </a:p>
          <a:p>
            <a:pPr algn="ctr">
              <a:spcAft>
                <a:spcPts val="450"/>
              </a:spcAft>
            </a:pPr>
            <a:endParaRPr lang="nl-BE" sz="900" dirty="0">
              <a:solidFill>
                <a:srgbClr val="233D77"/>
              </a:solidFill>
              <a:latin typeface="Century Gothic" panose="020B0502020202020204" pitchFamily="34" charset="0"/>
              <a:cs typeface="Century Gothic"/>
            </a:endParaRPr>
          </a:p>
          <a:p>
            <a:pPr algn="ctr">
              <a:spcAft>
                <a:spcPts val="450"/>
              </a:spcAft>
            </a:pPr>
            <a:endParaRPr lang="nl-BE" sz="900" dirty="0">
              <a:solidFill>
                <a:srgbClr val="233D77"/>
              </a:solidFill>
              <a:latin typeface="Century Gothic" panose="020B0502020202020204" pitchFamily="34" charset="0"/>
              <a:cs typeface="Century Gothic"/>
            </a:endParaRPr>
          </a:p>
          <a:p>
            <a:pPr algn="ctr">
              <a:spcAft>
                <a:spcPts val="450"/>
              </a:spcAft>
            </a:pPr>
            <a:r>
              <a:rPr lang="nl-BE" sz="900" dirty="0">
                <a:solidFill>
                  <a:srgbClr val="233D77"/>
                </a:solidFill>
                <a:latin typeface="Century Gothic" panose="020B0502020202020204" pitchFamily="34" charset="0"/>
                <a:cs typeface="Century Gothic"/>
              </a:rPr>
              <a:t>Professor </a:t>
            </a:r>
            <a:r>
              <a:rPr lang="nl-BE" sz="900" u="sng" dirty="0">
                <a:solidFill>
                  <a:srgbClr val="233D77"/>
                </a:solidFill>
                <a:latin typeface="Century Gothic" panose="020B0502020202020204" pitchFamily="34" charset="0"/>
                <a:cs typeface="Century Gothic"/>
              </a:rPr>
              <a:t>Missiaen</a:t>
            </a:r>
            <a:r>
              <a:rPr lang="nl-BE" sz="900" dirty="0">
                <a:solidFill>
                  <a:srgbClr val="233D77"/>
                </a:solidFill>
                <a:latin typeface="Century Gothic" panose="020B0502020202020204" pitchFamily="34" charset="0"/>
                <a:cs typeface="Century Gothic"/>
              </a:rPr>
              <a:t> </a:t>
            </a:r>
            <a:r>
              <a:rPr lang="nl-BE" sz="900" u="sng" dirty="0">
                <a:solidFill>
                  <a:srgbClr val="233D77"/>
                </a:solidFill>
                <a:latin typeface="Century Gothic" panose="020B0502020202020204" pitchFamily="34" charset="0"/>
                <a:cs typeface="Century Gothic"/>
              </a:rPr>
              <a:t>Ludwig</a:t>
            </a:r>
          </a:p>
          <a:p>
            <a:pPr algn="ctr">
              <a:spcAft>
                <a:spcPts val="450"/>
              </a:spcAft>
            </a:pPr>
            <a:r>
              <a:rPr lang="nl-BE" sz="900" dirty="0">
                <a:solidFill>
                  <a:srgbClr val="233D77"/>
                </a:solidFill>
                <a:latin typeface="Century Gothic" panose="020B0502020202020204" pitchFamily="34" charset="0"/>
                <a:cs typeface="Century Gothic"/>
              </a:rPr>
              <a:t>organisator </a:t>
            </a:r>
            <a:r>
              <a:rPr lang="nl-NL" sz="900" i="1" u="sng" dirty="0">
                <a:solidFill>
                  <a:srgbClr val="233D77"/>
                </a:solidFill>
                <a:latin typeface="Century Gothic" panose="020B0502020202020204" pitchFamily="34" charset="0"/>
                <a:cs typeface="Century Gothic"/>
              </a:rPr>
              <a:t>Intensieve verdieping in het biomedisch onderzoek</a:t>
            </a:r>
          </a:p>
          <a:p>
            <a:pPr algn="ctr">
              <a:spcAft>
                <a:spcPts val="450"/>
              </a:spcAft>
            </a:pPr>
            <a:endParaRPr lang="en-GB" sz="900" u="sng" dirty="0">
              <a:solidFill>
                <a:srgbClr val="233D77"/>
              </a:solidFill>
              <a:latin typeface="Century Gothic" panose="020B0502020202020204" pitchFamily="34" charset="0"/>
              <a:cs typeface="Century Gothic"/>
            </a:endParaRPr>
          </a:p>
          <a:p>
            <a:pPr algn="ctr">
              <a:spcAft>
                <a:spcPts val="450"/>
              </a:spcAft>
            </a:pPr>
            <a:r>
              <a:rPr lang="nl-NL" sz="750" dirty="0">
                <a:solidFill>
                  <a:srgbClr val="233D77"/>
                </a:solidFill>
                <a:latin typeface="Century Gothic"/>
                <a:cs typeface="Century Gothic"/>
              </a:rPr>
              <a:t> </a:t>
            </a:r>
            <a:endParaRPr lang="en-GB" sz="750" dirty="0">
              <a:solidFill>
                <a:srgbClr val="233D77"/>
              </a:solidFill>
              <a:latin typeface="Century Gothic"/>
              <a:cs typeface="Century Gothic"/>
            </a:endParaRPr>
          </a:p>
        </p:txBody>
      </p:sp>
      <p:pic>
        <p:nvPicPr>
          <p:cNvPr id="9" name="Afbeelding 3" descr="LCIE-certificaat2015-achtergrond.jpg"/>
          <p:cNvPicPr>
            <a:picLocks noChangeAspect="1"/>
          </p:cNvPicPr>
          <p:nvPr/>
        </p:nvPicPr>
        <p:blipFill rotWithShape="1">
          <a:blip r:embed="rId3"/>
          <a:srcRect t="82849" b="5322"/>
          <a:stretch/>
        </p:blipFill>
        <p:spPr>
          <a:xfrm>
            <a:off x="1148953" y="5390646"/>
            <a:ext cx="6858000" cy="573491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079" y="857250"/>
            <a:ext cx="2000250" cy="97155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24" y="986182"/>
            <a:ext cx="1774658" cy="63444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832" y="4809597"/>
            <a:ext cx="577497" cy="9479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honourscertificaat</a:t>
            </a:r>
            <a:endParaRPr lang="nl-BE" sz="4000" b="1" dirty="0"/>
          </a:p>
        </p:txBody>
      </p:sp>
    </p:spTree>
    <p:extLst>
      <p:ext uri="{BB962C8B-B14F-4D97-AF65-F5344CB8AC3E}">
        <p14:creationId xmlns:p14="http://schemas.microsoft.com/office/powerpoint/2010/main" val="215503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studiegelden</a:t>
            </a:r>
            <a:endParaRPr lang="nl-BE" sz="4000" b="1" dirty="0"/>
          </a:p>
        </p:txBody>
      </p:sp>
      <p:sp>
        <p:nvSpPr>
          <p:cNvPr id="3" name="Rectangle 2"/>
          <p:cNvSpPr/>
          <p:nvPr/>
        </p:nvSpPr>
        <p:spPr>
          <a:xfrm>
            <a:off x="180000" y="835200"/>
            <a:ext cx="878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BE" dirty="0"/>
              <a:t>Er worden geen extra studiegelden gevraagd</a:t>
            </a:r>
            <a:r>
              <a:rPr lang="nl-BE" dirty="0" smtClean="0"/>
              <a:t>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8974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stoppen</a:t>
            </a:r>
            <a:endParaRPr lang="nl-BE" sz="4000" b="1" dirty="0"/>
          </a:p>
        </p:txBody>
      </p:sp>
      <p:sp>
        <p:nvSpPr>
          <p:cNvPr id="3" name="Rectangle 2"/>
          <p:cNvSpPr/>
          <p:nvPr/>
        </p:nvSpPr>
        <p:spPr>
          <a:xfrm>
            <a:off x="180000" y="835200"/>
            <a:ext cx="878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BE" dirty="0"/>
              <a:t>Studenten die definitief geselecteerd zijn voor </a:t>
            </a:r>
            <a:r>
              <a:rPr lang="nl-BE" dirty="0" smtClean="0"/>
              <a:t>opleidingsonderdeel 1 of 2 maar toch </a:t>
            </a:r>
            <a:r>
              <a:rPr lang="nl-BE" dirty="0"/>
              <a:t>niet deelnemen, moeten dit </a:t>
            </a:r>
            <a:r>
              <a:rPr lang="nl-BE" dirty="0" smtClean="0"/>
              <a:t>melden:</a:t>
            </a:r>
            <a:endParaRPr lang="nl-BE" dirty="0"/>
          </a:p>
          <a:p>
            <a:pPr marL="720000" lvl="1" indent="-180000" algn="just">
              <a:buFont typeface="Arial" panose="020B0604020202020204" pitchFamily="34" charset="0"/>
              <a:buChar char="•"/>
            </a:pPr>
            <a:r>
              <a:rPr lang="nl-BE" dirty="0" smtClean="0"/>
              <a:t>aan het laboratorium </a:t>
            </a:r>
            <a:r>
              <a:rPr lang="nl-BE" dirty="0"/>
              <a:t>of </a:t>
            </a:r>
            <a:r>
              <a:rPr lang="nl-BE" dirty="0" smtClean="0"/>
              <a:t>de klinische </a:t>
            </a:r>
            <a:r>
              <a:rPr lang="nl-BE" dirty="0"/>
              <a:t>dienst</a:t>
            </a:r>
          </a:p>
          <a:p>
            <a:pPr marL="720000" lvl="1" indent="-180000" algn="just">
              <a:buFont typeface="Arial" panose="020B0604020202020204" pitchFamily="34" charset="0"/>
              <a:buChar char="•"/>
            </a:pPr>
            <a:r>
              <a:rPr lang="nl-BE" dirty="0" smtClean="0"/>
              <a:t>aan Ludwig Missiaen ten </a:t>
            </a:r>
            <a:r>
              <a:rPr lang="nl-BE" dirty="0"/>
              <a:t>laatste op de eerste dag van het </a:t>
            </a:r>
            <a:r>
              <a:rPr lang="nl-BE" dirty="0" smtClean="0"/>
              <a:t>academiejaar</a:t>
            </a:r>
            <a:endParaRPr lang="nl-BE" dirty="0"/>
          </a:p>
          <a:p>
            <a:pPr algn="just"/>
            <a:endParaRPr lang="nl-BE" dirty="0" smtClean="0"/>
          </a:p>
          <a:p>
            <a:pPr algn="just"/>
            <a:r>
              <a:rPr lang="nl-BE" dirty="0" smtClean="0"/>
              <a:t>Studenten </a:t>
            </a:r>
            <a:r>
              <a:rPr lang="nl-BE" dirty="0"/>
              <a:t>die stoppen met </a:t>
            </a:r>
            <a:r>
              <a:rPr lang="nl-BE" dirty="0" smtClean="0"/>
              <a:t>opleidingsonderdeel 1 of 2 nadat </a:t>
            </a:r>
            <a:r>
              <a:rPr lang="nl-BE" dirty="0"/>
              <a:t>het ISP is </a:t>
            </a:r>
            <a:r>
              <a:rPr lang="nl-BE" dirty="0" smtClean="0"/>
              <a:t>aangemaakt</a:t>
            </a:r>
            <a:r>
              <a:rPr lang="nl-BE" dirty="0"/>
              <a:t>, krijgen de score "niet aanwezig".</a:t>
            </a:r>
          </a:p>
        </p:txBody>
      </p:sp>
    </p:spTree>
    <p:extLst>
      <p:ext uri="{BB962C8B-B14F-4D97-AF65-F5344CB8AC3E}">
        <p14:creationId xmlns:p14="http://schemas.microsoft.com/office/powerpoint/2010/main" val="414350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3520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BE" sz="2000" dirty="0"/>
              <a:t>https://</a:t>
            </a:r>
            <a:r>
              <a:rPr lang="nl-BE" sz="2000" dirty="0" smtClean="0"/>
              <a:t>med.kuleuven.be/nl/geneeskunde/student-onderzoeker</a:t>
            </a:r>
            <a:endParaRPr lang="nl-BE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website</a:t>
            </a:r>
            <a:endParaRPr lang="nl-BE" sz="4000" b="1" dirty="0"/>
          </a:p>
        </p:txBody>
      </p:sp>
    </p:spTree>
    <p:extLst>
      <p:ext uri="{BB962C8B-B14F-4D97-AF65-F5344CB8AC3E}">
        <p14:creationId xmlns:p14="http://schemas.microsoft.com/office/powerpoint/2010/main" val="160081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problemen tijdens de stage</a:t>
            </a:r>
            <a:endParaRPr lang="nl-BE" sz="4000" b="1" dirty="0"/>
          </a:p>
        </p:txBody>
      </p:sp>
      <p:sp>
        <p:nvSpPr>
          <p:cNvPr id="3" name="Rectangle 2"/>
          <p:cNvSpPr/>
          <p:nvPr/>
        </p:nvSpPr>
        <p:spPr>
          <a:xfrm>
            <a:off x="180000" y="835200"/>
            <a:ext cx="878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BE" dirty="0"/>
              <a:t>Problemen tijdens de onderzoeksstage </a:t>
            </a:r>
            <a:r>
              <a:rPr lang="nl-BE" dirty="0" smtClean="0"/>
              <a:t>moeten </a:t>
            </a:r>
            <a:r>
              <a:rPr lang="nl-BE" dirty="0"/>
              <a:t>gemeld worden </a:t>
            </a:r>
            <a:r>
              <a:rPr lang="nl-BE" dirty="0" smtClean="0"/>
              <a:t>aan</a:t>
            </a:r>
          </a:p>
          <a:p>
            <a:pPr marL="720000" lvl="1" indent="-180000" algn="just">
              <a:buFont typeface="Arial" panose="020B0604020202020204" pitchFamily="34" charset="0"/>
              <a:buChar char="•"/>
            </a:pPr>
            <a:r>
              <a:rPr lang="nl-BE" dirty="0"/>
              <a:t>Myriam Baes</a:t>
            </a:r>
          </a:p>
          <a:p>
            <a:pPr marL="720000" lvl="1" indent="-180000" algn="just">
              <a:buFont typeface="Arial" panose="020B0604020202020204" pitchFamily="34" charset="0"/>
              <a:buChar char="•"/>
            </a:pPr>
            <a:r>
              <a:rPr lang="nl-BE" dirty="0"/>
              <a:t>Johan Lefevre</a:t>
            </a:r>
          </a:p>
          <a:p>
            <a:pPr marL="720000" lvl="1" indent="-180000" algn="just">
              <a:buFont typeface="Arial" panose="020B0604020202020204" pitchFamily="34" charset="0"/>
              <a:buChar char="•"/>
            </a:pPr>
            <a:r>
              <a:rPr lang="nl-BE" dirty="0"/>
              <a:t>Ludwig Missiaen</a:t>
            </a:r>
          </a:p>
          <a:p>
            <a:pPr marL="720000" lvl="1" indent="-180000" algn="just">
              <a:buFont typeface="Arial" panose="020B0604020202020204" pitchFamily="34" charset="0"/>
              <a:buChar char="•"/>
            </a:pPr>
            <a:r>
              <a:rPr lang="nl-BE" dirty="0"/>
              <a:t>Simon De Meyer</a:t>
            </a:r>
          </a:p>
        </p:txBody>
      </p:sp>
    </p:spTree>
    <p:extLst>
      <p:ext uri="{BB962C8B-B14F-4D97-AF65-F5344CB8AC3E}">
        <p14:creationId xmlns:p14="http://schemas.microsoft.com/office/powerpoint/2010/main" val="382801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2368228"/>
              </p:ext>
            </p:extLst>
          </p:nvPr>
        </p:nvGraphicFramePr>
        <p:xfrm>
          <a:off x="374872" y="763200"/>
          <a:ext cx="8424000" cy="5724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2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800" b="1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nl-BE" sz="1800" b="1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vanaf nu</a:t>
                      </a:r>
                      <a:endParaRPr lang="nl-BE" sz="1800" b="1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200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stageplaats kiezen</a:t>
                      </a:r>
                      <a:endParaRPr lang="nl-BE" sz="1800" b="0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800" b="1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1800" b="1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18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800" b="1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800" b="1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december</a:t>
                      </a:r>
                      <a:endParaRPr lang="nl-BE" sz="1800" b="1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8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deadline </a:t>
                      </a:r>
                      <a:r>
                        <a:rPr lang="nl-BE" sz="1800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applicatie</a:t>
                      </a:r>
                      <a:endParaRPr lang="nl-BE" sz="18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800" b="1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800" b="1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1800" b="1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18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800" b="1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nl-BE" sz="1800" b="1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800" b="1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februari</a:t>
                      </a:r>
                      <a:endParaRPr lang="nl-BE" sz="1800" b="1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800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voorlopige </a:t>
                      </a:r>
                      <a:r>
                        <a:rPr lang="nl-BE" sz="18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selectie</a:t>
                      </a:r>
                      <a:endParaRPr lang="nl-BE" sz="18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800" b="1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1800" b="1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18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800" b="1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800" b="1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april</a:t>
                      </a:r>
                      <a:endParaRPr lang="nl-BE" sz="1800" b="1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8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kennismakingsvergadering (eerste intervisiesessie)</a:t>
                      </a:r>
                      <a:endParaRPr lang="nl-BE" sz="18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800" b="1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1800" b="1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18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800" b="1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800" b="1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juli</a:t>
                      </a:r>
                      <a:endParaRPr lang="nl-BE" sz="1800" b="1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8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definitieve </a:t>
                      </a:r>
                      <a:r>
                        <a:rPr lang="nl-BE" sz="1800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selectie</a:t>
                      </a:r>
                      <a:endParaRPr lang="nl-BE" sz="18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800" b="1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1800" b="1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8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start </a:t>
                      </a:r>
                      <a:r>
                        <a:rPr lang="nl-BE" sz="1800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honoursprogramma</a:t>
                      </a:r>
                      <a:endParaRPr lang="nl-BE" sz="18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timing</a:t>
            </a:r>
            <a:endParaRPr lang="nl-BE" sz="4000" b="1" dirty="0"/>
          </a:p>
        </p:txBody>
      </p:sp>
    </p:spTree>
    <p:extLst>
      <p:ext uri="{BB962C8B-B14F-4D97-AF65-F5344CB8AC3E}">
        <p14:creationId xmlns:p14="http://schemas.microsoft.com/office/powerpoint/2010/main" val="45854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LVSO</a:t>
            </a:r>
            <a:endParaRPr lang="nl-BE" sz="4000" b="1" dirty="0"/>
          </a:p>
        </p:txBody>
      </p:sp>
      <p:sp>
        <p:nvSpPr>
          <p:cNvPr id="2" name="AutoShape 2" descr="Image result for lvso leuven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12776"/>
            <a:ext cx="6360520" cy="473126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83520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BE" sz="2000" dirty="0" smtClean="0"/>
              <a:t>www.studentonderzoeker.be</a:t>
            </a:r>
            <a:endParaRPr lang="nl-BE" sz="2000" dirty="0"/>
          </a:p>
        </p:txBody>
      </p:sp>
    </p:spTree>
    <p:extLst>
      <p:ext uri="{BB962C8B-B14F-4D97-AF65-F5344CB8AC3E}">
        <p14:creationId xmlns:p14="http://schemas.microsoft.com/office/powerpoint/2010/main" val="346692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356992"/>
            <a:ext cx="3531009" cy="25922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LVSO</a:t>
            </a:r>
            <a:endParaRPr lang="nl-BE" sz="40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620688"/>
            <a:ext cx="3456384" cy="25922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356993"/>
            <a:ext cx="3456384" cy="25922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100392" y="548680"/>
            <a:ext cx="720080" cy="54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20688"/>
            <a:ext cx="3456384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54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3388335"/>
              </p:ext>
            </p:extLst>
          </p:nvPr>
        </p:nvGraphicFramePr>
        <p:xfrm>
          <a:off x="47296" y="763200"/>
          <a:ext cx="8978400" cy="56194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4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6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5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nl-BE" sz="15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6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student-onderzoek</a:t>
                      </a:r>
                      <a:endParaRPr lang="nl-BE" sz="16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l-BE" sz="16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6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honoursprogramma</a:t>
                      </a:r>
                      <a:endParaRPr lang="nl-BE" sz="16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6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Aantal</a:t>
                      </a:r>
                      <a:endParaRPr lang="nl-BE" sz="16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04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5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231 </a:t>
                      </a:r>
                      <a:r>
                        <a:rPr lang="nl-BE" sz="15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</a:t>
                      </a:r>
                      <a:endParaRPr lang="nl-BE" sz="15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l-BE" sz="15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BE" sz="160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lang="nl-BE" sz="160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6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Duur</a:t>
                      </a:r>
                      <a:endParaRPr lang="nl-BE" sz="16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04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5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jaar</a:t>
                      </a:r>
                      <a:r>
                        <a:rPr lang="nl-BE" sz="15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nl-BE" sz="15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l-BE" sz="15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BE" sz="160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jaar</a:t>
                      </a:r>
                      <a:endParaRPr lang="nl-BE" sz="160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6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Studiepunten</a:t>
                      </a:r>
                      <a:endParaRPr lang="nl-BE" sz="16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04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5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 STP</a:t>
                      </a:r>
                      <a:endParaRPr lang="nl-BE" sz="15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l-BE" sz="15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BE" sz="16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 STP</a:t>
                      </a:r>
                      <a:endParaRPr lang="nl-BE" sz="16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6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Onderzoek</a:t>
                      </a:r>
                      <a:endParaRPr lang="nl-BE" sz="16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040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5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 dagen</a:t>
                      </a:r>
                      <a:endParaRPr lang="nl-BE" sz="15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l-BE" sz="15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6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60 dagen</a:t>
                      </a:r>
                      <a:endParaRPr lang="nl-BE" sz="16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600" b="1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Rapportering</a:t>
                      </a:r>
                      <a:endParaRPr lang="nl-BE" sz="1600" b="1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0400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5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panose="05050102010706020507" pitchFamily="18" charset="2"/>
                        </a:rPr>
                        <a:t>abstract</a:t>
                      </a:r>
                      <a:endParaRPr lang="nl-BE" sz="2400" b="1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l-BE" sz="15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6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panose="05050102010706020507" pitchFamily="18" charset="2"/>
                        </a:rPr>
                        <a:t>abstract</a:t>
                      </a:r>
                      <a:endParaRPr lang="nl-BE" sz="16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l-BE" sz="1600" b="1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0400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l-BE" sz="2400" b="1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l-BE" sz="15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6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panose="05050102010706020507" pitchFamily="18" charset="2"/>
                        </a:rPr>
                        <a:t>artikel</a:t>
                      </a:r>
                      <a:endParaRPr lang="nl-BE" sz="16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l-BE" sz="16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040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5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panose="05050102010706020507" pitchFamily="18" charset="2"/>
                        </a:rPr>
                        <a:t>     </a:t>
                      </a:r>
                      <a:endParaRPr lang="nl-BE" sz="2400" b="1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l-BE" sz="15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6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 orale</a:t>
                      </a:r>
                      <a:r>
                        <a:rPr lang="nl-BE" sz="160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nl-BE" sz="16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presentaties</a:t>
                      </a:r>
                      <a:endParaRPr lang="nl-BE" sz="16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6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Deelname </a:t>
                      </a:r>
                      <a:r>
                        <a:rPr lang="nl-BE" sz="16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aan </a:t>
                      </a:r>
                      <a:r>
                        <a:rPr lang="nl-BE" sz="16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intervisiesessies</a:t>
                      </a:r>
                      <a:endParaRPr lang="nl-BE" sz="16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040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400" noProof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sym typeface="Symbol" panose="05050102010706020507" pitchFamily="18" charset="2"/>
                        </a:rPr>
                        <a:t></a:t>
                      </a:r>
                      <a:endParaRPr lang="nl-BE" sz="2400" b="1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l-BE" sz="15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600" noProof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sym typeface="Symbol" panose="05050102010706020507" pitchFamily="18" charset="2"/>
                        </a:rPr>
                        <a:t>8</a:t>
                      </a:r>
                      <a:endParaRPr lang="nl-BE" sz="16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600" noProof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Deelname </a:t>
                      </a:r>
                      <a:r>
                        <a:rPr lang="nl-BE" sz="160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aan </a:t>
                      </a:r>
                      <a:r>
                        <a:rPr lang="nl-BE" sz="16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zelf </a:t>
                      </a:r>
                      <a:r>
                        <a:rPr lang="nl-BE" sz="16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georganiseerde activiteiten</a:t>
                      </a:r>
                      <a:endParaRPr lang="nl-BE" sz="16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040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40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</a:t>
                      </a:r>
                      <a:endParaRPr lang="nl-BE" sz="2400" b="1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l-BE" sz="15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60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4</a:t>
                      </a:r>
                      <a:endParaRPr lang="nl-BE" sz="16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600" noProof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Deelname aan</a:t>
                      </a:r>
                      <a:r>
                        <a:rPr lang="nl-BE" sz="1600" baseline="0" noProof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nl-BE" sz="16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LVSO-symposia</a:t>
                      </a:r>
                      <a:endParaRPr lang="nl-BE" sz="16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040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40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</a:t>
                      </a:r>
                      <a:endParaRPr lang="nl-BE" sz="2400" b="1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l-BE" sz="15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60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2</a:t>
                      </a:r>
                      <a:endParaRPr lang="nl-BE" sz="16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600" noProof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Deelname</a:t>
                      </a:r>
                      <a:r>
                        <a:rPr lang="nl-BE" sz="1600" baseline="0" noProof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aan </a:t>
                      </a:r>
                      <a:r>
                        <a:rPr lang="nl-BE" sz="16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lezingen door gastsprekers</a:t>
                      </a:r>
                      <a:endParaRPr lang="nl-BE" sz="16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040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40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</a:t>
                      </a:r>
                      <a:endParaRPr lang="nl-BE" sz="2400" b="1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l-BE" sz="15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60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8</a:t>
                      </a:r>
                      <a:endParaRPr lang="nl-BE" sz="16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6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Reflectieverslag</a:t>
                      </a:r>
                      <a:endParaRPr lang="nl-BE" sz="16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040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40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</a:t>
                      </a:r>
                      <a:endParaRPr lang="nl-BE" sz="2400" b="1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l-BE" sz="15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60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2</a:t>
                      </a:r>
                      <a:endParaRPr lang="nl-BE" sz="16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6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Beoordeling</a:t>
                      </a:r>
                      <a:endParaRPr lang="nl-BE" sz="16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040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5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punt</a:t>
                      </a:r>
                      <a:endParaRPr lang="nl-BE" sz="15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l-BE" sz="15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6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pass / fail </a:t>
                      </a:r>
                      <a:endParaRPr lang="nl-BE" sz="16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6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Bachelor-</a:t>
                      </a:r>
                      <a:r>
                        <a:rPr lang="nl-BE" sz="160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of masterpaper</a:t>
                      </a:r>
                      <a:endParaRPr lang="nl-BE" sz="16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0400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240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</a:t>
                      </a:r>
                      <a:endParaRPr lang="nl-BE" sz="2400" b="1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l-BE" sz="15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240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</a:t>
                      </a:r>
                      <a:endParaRPr lang="nl-BE" sz="24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samenvatting</a:t>
            </a:r>
            <a:endParaRPr lang="nl-BE" sz="4000" b="1" dirty="0"/>
          </a:p>
        </p:txBody>
      </p:sp>
    </p:spTree>
    <p:extLst>
      <p:ext uri="{BB962C8B-B14F-4D97-AF65-F5344CB8AC3E}">
        <p14:creationId xmlns:p14="http://schemas.microsoft.com/office/powerpoint/2010/main" val="41850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</a:rPr>
              <a:t>vragen?</a:t>
            </a:r>
            <a:endParaRPr lang="nl-BE" sz="4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37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8018954"/>
              </p:ext>
            </p:extLst>
          </p:nvPr>
        </p:nvGraphicFramePr>
        <p:xfrm>
          <a:off x="152611" y="764704"/>
          <a:ext cx="8883885" cy="51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71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71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71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71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71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Faculteit geneeskunde</a:t>
                      </a:r>
                      <a:endParaRPr lang="nl-B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indent="396000"/>
                      <a:r>
                        <a:rPr lang="nl-BE" sz="1800" dirty="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Geneeskunde</a:t>
                      </a:r>
                      <a:endParaRPr lang="nl-B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b1</a:t>
                      </a:r>
                      <a:endParaRPr lang="nl-B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b2</a:t>
                      </a:r>
                      <a:endParaRPr lang="nl-B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b3</a:t>
                      </a:r>
                      <a:endParaRPr lang="nl-B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m1</a:t>
                      </a:r>
                      <a:endParaRPr lang="nl-B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BE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39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800" dirty="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Biomedische wetenschappen</a:t>
                      </a:r>
                      <a:endParaRPr lang="nl-B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b1</a:t>
                      </a:r>
                      <a:endParaRPr lang="nl-B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b2</a:t>
                      </a:r>
                      <a:endParaRPr lang="nl-B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b3</a:t>
                      </a:r>
                      <a:endParaRPr lang="nl-B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m1</a:t>
                      </a:r>
                      <a:endParaRPr lang="nl-B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B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indent="39600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Tandheelkunde</a:t>
                      </a:r>
                      <a:endParaRPr lang="nl-B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b1</a:t>
                      </a:r>
                      <a:endParaRPr lang="nl-B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b2</a:t>
                      </a:r>
                      <a:endParaRPr lang="nl-B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b3</a:t>
                      </a:r>
                      <a:endParaRPr lang="nl-B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B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B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39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Logopedische en audiologische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wetenschappen</a:t>
                      </a:r>
                      <a:endParaRPr lang="nl-BE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b1</a:t>
                      </a:r>
                      <a:endParaRPr lang="nl-B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b2</a:t>
                      </a:r>
                      <a:endParaRPr lang="nl-B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B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B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B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marL="0" marR="0" lvl="1" indent="39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Seksuologie</a:t>
                      </a:r>
                      <a:endParaRPr lang="nl-BE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457200" marR="0" lvl="1" indent="39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B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B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m1</a:t>
                      </a:r>
                      <a:endParaRPr lang="nl-B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m2</a:t>
                      </a:r>
                      <a:endParaRPr lang="nl-B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800" b="1" dirty="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Faculteit farmaceutische wetenschappen</a:t>
                      </a:r>
                      <a:endParaRPr lang="nl-B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B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B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marL="0" marR="0" indent="39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Farmaceutische wetenschappen</a:t>
                      </a:r>
                      <a:endParaRPr lang="nl-B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b1</a:t>
                      </a:r>
                      <a:endParaRPr lang="nl-B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b2</a:t>
                      </a:r>
                      <a:endParaRPr lang="nl-B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b3</a:t>
                      </a:r>
                      <a:endParaRPr lang="nl-B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B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B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Faculteit bewegings- en revalidatiewetenschappen</a:t>
                      </a:r>
                      <a:endParaRPr lang="nl-B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B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B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B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B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B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396000"/>
                      <a:r>
                        <a:rPr lang="nl-B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Revalidatiewetenschappen en kinesitherapie</a:t>
                      </a:r>
                      <a:endParaRPr lang="nl-B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b1</a:t>
                      </a:r>
                      <a:endParaRPr lang="nl-B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b2</a:t>
                      </a:r>
                      <a:endParaRPr lang="nl-B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b3</a:t>
                      </a:r>
                      <a:endParaRPr lang="nl-B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m1</a:t>
                      </a:r>
                      <a:endParaRPr lang="nl-B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B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396000"/>
                      <a:r>
                        <a:rPr lang="nl-B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Lichamelijke opvoeding en bewegingswetenschappen</a:t>
                      </a:r>
                      <a:endParaRPr lang="nl-B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B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b2</a:t>
                      </a:r>
                      <a:endParaRPr lang="nl-B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b3</a:t>
                      </a:r>
                      <a:endParaRPr lang="nl-B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m1</a:t>
                      </a:r>
                      <a:endParaRPr lang="nl-B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B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68000"/>
            <a:r>
              <a:rPr lang="nl-BE" sz="4000" b="1" dirty="0" smtClean="0"/>
              <a:t>wie</a:t>
            </a:r>
            <a:endParaRPr lang="nl-BE" sz="4000" b="1" dirty="0"/>
          </a:p>
        </p:txBody>
      </p:sp>
    </p:spTree>
    <p:extLst>
      <p:ext uri="{BB962C8B-B14F-4D97-AF65-F5344CB8AC3E}">
        <p14:creationId xmlns:p14="http://schemas.microsoft.com/office/powerpoint/2010/main" val="159617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3481576"/>
              </p:ext>
            </p:extLst>
          </p:nvPr>
        </p:nvGraphicFramePr>
        <p:xfrm>
          <a:off x="152611" y="764704"/>
          <a:ext cx="7947885" cy="547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71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71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71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71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71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Onderzoeksstage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van 20 dagen</a:t>
                      </a:r>
                      <a:endParaRPr lang="nl-B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indent="0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Verslag</a:t>
                      </a:r>
                      <a:endParaRPr lang="nl-BE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B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B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B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B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B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0" marR="0" indent="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B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B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B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B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B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B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noProof="0" dirty="0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B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B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B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B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B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B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B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B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B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B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B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B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B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B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B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B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B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B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B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B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B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B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B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B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B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457200"/>
                      <a:endParaRPr lang="nl-B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B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B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B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B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B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457200"/>
                      <a:endParaRPr lang="nl-B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B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B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B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B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B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457200"/>
                      <a:endParaRPr lang="nl-B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B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B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B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B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B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indent="0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Kan bachelorpaper of masterpaper worden</a:t>
                      </a:r>
                      <a:endParaRPr lang="nl-BE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B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B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B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B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B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6554487"/>
              </p:ext>
            </p:extLst>
          </p:nvPr>
        </p:nvGraphicFramePr>
        <p:xfrm>
          <a:off x="1187624" y="1414800"/>
          <a:ext cx="3672408" cy="47386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3" name="Document" r:id="rId4" imgW="7817734" imgH="10063017" progId="Word.Document.12">
                  <p:embed/>
                </p:oleObj>
              </mc:Choice>
              <mc:Fallback>
                <p:oleObj name="Document" r:id="rId4" imgW="7817734" imgH="10063017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1414800"/>
                        <a:ext cx="3672408" cy="47386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12000" y="2592000"/>
            <a:ext cx="3060000" cy="3044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/>
              <a:t>state of the art</a:t>
            </a:r>
          </a:p>
          <a:p>
            <a:pPr algn="just">
              <a:spcBef>
                <a:spcPts val="2300"/>
              </a:spcBef>
            </a:pPr>
            <a:r>
              <a:rPr lang="nl-BE" sz="1600" dirty="0" smtClean="0"/>
              <a:t>wetenschappelijke vraagstelling</a:t>
            </a:r>
          </a:p>
          <a:p>
            <a:pPr>
              <a:spcBef>
                <a:spcPts val="2300"/>
              </a:spcBef>
            </a:pPr>
            <a:r>
              <a:rPr lang="nl-BE" sz="1600" dirty="0" smtClean="0"/>
              <a:t>gebruikte methodologie</a:t>
            </a:r>
          </a:p>
          <a:p>
            <a:pPr>
              <a:spcBef>
                <a:spcPts val="2300"/>
              </a:spcBef>
            </a:pPr>
            <a:r>
              <a:rPr lang="nl-BE" sz="1600" dirty="0" smtClean="0"/>
              <a:t>belangrijkste resultaten</a:t>
            </a:r>
          </a:p>
          <a:p>
            <a:pPr>
              <a:spcBef>
                <a:spcPts val="2300"/>
              </a:spcBef>
            </a:pPr>
            <a:r>
              <a:rPr lang="nl-BE" sz="1600" dirty="0" smtClean="0"/>
              <a:t>conclusie</a:t>
            </a:r>
          </a:p>
          <a:p>
            <a:pPr>
              <a:spcBef>
                <a:spcPts val="2300"/>
              </a:spcBef>
            </a:pPr>
            <a:r>
              <a:rPr lang="en-US" sz="1600" dirty="0" smtClean="0">
                <a:effectLst/>
              </a:rPr>
              <a:t>referenties</a:t>
            </a:r>
            <a:endParaRPr lang="nl-BE" sz="1600" dirty="0"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68000"/>
            <a:r>
              <a:rPr lang="nl-BE" sz="4000" b="1" dirty="0" smtClean="0"/>
              <a:t>wat</a:t>
            </a:r>
            <a:endParaRPr lang="nl-BE" sz="4000" b="1" dirty="0"/>
          </a:p>
        </p:txBody>
      </p:sp>
    </p:spTree>
    <p:extLst>
      <p:ext uri="{BB962C8B-B14F-4D97-AF65-F5344CB8AC3E}">
        <p14:creationId xmlns:p14="http://schemas.microsoft.com/office/powerpoint/2010/main" val="16764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beoordeling</a:t>
            </a:r>
            <a:endParaRPr lang="nl-BE" sz="4000" b="1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0673610"/>
              </p:ext>
            </p:extLst>
          </p:nvPr>
        </p:nvGraphicFramePr>
        <p:xfrm>
          <a:off x="611188" y="719138"/>
          <a:ext cx="7993062" cy="558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3" name="Document" r:id="rId4" imgW="13786710" imgH="9679503" progId="Word.Document.12">
                  <p:embed/>
                </p:oleObj>
              </mc:Choice>
              <mc:Fallback>
                <p:oleObj name="Document" r:id="rId4" imgW="13786710" imgH="967950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1188" y="719138"/>
                        <a:ext cx="7993062" cy="5589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4657" y="4957200"/>
            <a:ext cx="3079511" cy="7243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4008" y="2359546"/>
            <a:ext cx="180975" cy="133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6136" y="2876701"/>
            <a:ext cx="180975" cy="1333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3968" y="3943722"/>
            <a:ext cx="180975" cy="133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57725" y="4149080"/>
            <a:ext cx="171450" cy="1333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08004" y="3542168"/>
            <a:ext cx="171450" cy="1333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14825" y="4340976"/>
            <a:ext cx="171450" cy="1333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64088" y="2564904"/>
            <a:ext cx="171450" cy="1333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48200" y="3187638"/>
            <a:ext cx="180975" cy="1333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04048" y="4515738"/>
            <a:ext cx="171450" cy="1333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46547" y="4698000"/>
            <a:ext cx="373525" cy="15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06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1953708"/>
              </p:ext>
            </p:extLst>
          </p:nvPr>
        </p:nvGraphicFramePr>
        <p:xfrm>
          <a:off x="151200" y="764704"/>
          <a:ext cx="8892355" cy="551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3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4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14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4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314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465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2006-2007</a:t>
                      </a:r>
                      <a:endParaRPr lang="nl-BE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800" b="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l-BE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2007-2008</a:t>
                      </a:r>
                      <a:endParaRPr lang="nl-BE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800" b="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l-BE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2008-2009</a:t>
                      </a:r>
                      <a:endParaRPr lang="nl-BE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800" b="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61</a:t>
                      </a:r>
                      <a:endParaRPr lang="nl-BE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2009-2010</a:t>
                      </a:r>
                      <a:endParaRPr lang="nl-BE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800" b="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nl-BE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2010-2011</a:t>
                      </a:r>
                      <a:endParaRPr lang="nl-BE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800" b="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69</a:t>
                      </a:r>
                      <a:endParaRPr lang="nl-BE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2011-2012</a:t>
                      </a:r>
                      <a:endParaRPr lang="nl-BE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800" b="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91</a:t>
                      </a:r>
                      <a:endParaRPr lang="nl-BE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2012-2013</a:t>
                      </a:r>
                      <a:endParaRPr lang="nl-BE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800" b="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86</a:t>
                      </a:r>
                      <a:endParaRPr lang="nl-BE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2013-2014</a:t>
                      </a:r>
                      <a:endParaRPr lang="nl-BE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800" b="0" spc="-100" baseline="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104</a:t>
                      </a:r>
                      <a:endParaRPr lang="nl-BE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2014-2015</a:t>
                      </a:r>
                      <a:endParaRPr lang="nl-BE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800" b="0" spc="-300" baseline="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119</a:t>
                      </a:r>
                      <a:endParaRPr lang="nl-BE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2015-2016</a:t>
                      </a:r>
                      <a:endParaRPr lang="nl-BE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800" b="0" spc="-300" baseline="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188</a:t>
                      </a:r>
                      <a:endParaRPr lang="nl-BE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2016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-2017</a:t>
                      </a:r>
                      <a:endParaRPr lang="nl-BE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800" b="0" spc="-300" baseline="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231</a:t>
                      </a:r>
                      <a:endParaRPr lang="nl-BE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400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8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8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8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8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8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8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aantal</a:t>
            </a:r>
            <a:endParaRPr lang="nl-BE" sz="4000" b="1" dirty="0"/>
          </a:p>
        </p:txBody>
      </p:sp>
      <p:sp>
        <p:nvSpPr>
          <p:cNvPr id="2" name="Rectangle 1"/>
          <p:cNvSpPr/>
          <p:nvPr/>
        </p:nvSpPr>
        <p:spPr>
          <a:xfrm>
            <a:off x="1548424" y="865544"/>
            <a:ext cx="860400" cy="25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93664" y="1801648"/>
            <a:ext cx="28800" cy="25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0" name="Rectangle 29"/>
          <p:cNvSpPr/>
          <p:nvPr/>
        </p:nvSpPr>
        <p:spPr>
          <a:xfrm>
            <a:off x="6195600" y="5102229"/>
            <a:ext cx="208800" cy="25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1" name="Rectangle 30"/>
          <p:cNvSpPr/>
          <p:nvPr/>
        </p:nvSpPr>
        <p:spPr>
          <a:xfrm>
            <a:off x="3322464" y="1801648"/>
            <a:ext cx="28800" cy="25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8" name="Rectangle 17"/>
          <p:cNvSpPr/>
          <p:nvPr/>
        </p:nvSpPr>
        <p:spPr>
          <a:xfrm>
            <a:off x="1547664" y="1340768"/>
            <a:ext cx="1332000" cy="25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47664" y="1801648"/>
            <a:ext cx="1746000" cy="25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47664" y="2276872"/>
            <a:ext cx="1746000" cy="25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294000" y="2276872"/>
            <a:ext cx="90000" cy="25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2" name="Rectangle 21"/>
          <p:cNvSpPr/>
          <p:nvPr/>
        </p:nvSpPr>
        <p:spPr>
          <a:xfrm>
            <a:off x="3384000" y="2276872"/>
            <a:ext cx="28800" cy="25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3" name="Rectangle 22"/>
          <p:cNvSpPr/>
          <p:nvPr/>
        </p:nvSpPr>
        <p:spPr>
          <a:xfrm>
            <a:off x="1548000" y="2752096"/>
            <a:ext cx="1688400" cy="25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236400" y="2752096"/>
            <a:ext cx="356400" cy="25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5" name="Rectangle 24"/>
          <p:cNvSpPr/>
          <p:nvPr/>
        </p:nvSpPr>
        <p:spPr>
          <a:xfrm>
            <a:off x="1548000" y="3211964"/>
            <a:ext cx="2278800" cy="25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826800" y="3211964"/>
            <a:ext cx="414000" cy="25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8" name="Rectangle 27"/>
          <p:cNvSpPr/>
          <p:nvPr/>
        </p:nvSpPr>
        <p:spPr>
          <a:xfrm>
            <a:off x="1548000" y="3680522"/>
            <a:ext cx="2250000" cy="25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798000" y="3680522"/>
            <a:ext cx="295200" cy="25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2" name="Rectangle 31"/>
          <p:cNvSpPr/>
          <p:nvPr/>
        </p:nvSpPr>
        <p:spPr>
          <a:xfrm>
            <a:off x="1548000" y="4158447"/>
            <a:ext cx="2664000" cy="25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rgbClr val="FF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212000" y="4158447"/>
            <a:ext cx="414000" cy="25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4" name="Rectangle 33"/>
          <p:cNvSpPr/>
          <p:nvPr/>
        </p:nvSpPr>
        <p:spPr>
          <a:xfrm>
            <a:off x="1547664" y="4627005"/>
            <a:ext cx="2811600" cy="25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rgbClr val="FF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359264" y="4627005"/>
            <a:ext cx="532800" cy="25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6" name="Rectangle 35"/>
          <p:cNvSpPr/>
          <p:nvPr/>
        </p:nvSpPr>
        <p:spPr>
          <a:xfrm>
            <a:off x="4892064" y="4627005"/>
            <a:ext cx="57600" cy="25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7" name="Rectangle 36"/>
          <p:cNvSpPr/>
          <p:nvPr/>
        </p:nvSpPr>
        <p:spPr>
          <a:xfrm>
            <a:off x="1548000" y="5102229"/>
            <a:ext cx="3938400" cy="25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rgbClr val="FF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486400" y="5102229"/>
            <a:ext cx="680400" cy="25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9" name="Rectangle 38"/>
          <p:cNvSpPr/>
          <p:nvPr/>
        </p:nvSpPr>
        <p:spPr>
          <a:xfrm>
            <a:off x="6166800" y="5102229"/>
            <a:ext cx="28800" cy="25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0" name="Rectangle 39"/>
          <p:cNvSpPr/>
          <p:nvPr/>
        </p:nvSpPr>
        <p:spPr>
          <a:xfrm>
            <a:off x="1548000" y="5554800"/>
            <a:ext cx="4352400" cy="25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rgbClr val="FF000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900400" y="5554800"/>
            <a:ext cx="1213200" cy="25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2" name="Rectangle 41"/>
          <p:cNvSpPr/>
          <p:nvPr/>
        </p:nvSpPr>
        <p:spPr>
          <a:xfrm>
            <a:off x="7113600" y="5554800"/>
            <a:ext cx="90000" cy="25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3" name="Rectangle 42"/>
          <p:cNvSpPr/>
          <p:nvPr/>
        </p:nvSpPr>
        <p:spPr>
          <a:xfrm>
            <a:off x="7203600" y="5554800"/>
            <a:ext cx="266400" cy="25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4" name="Rectangle 43"/>
          <p:cNvSpPr/>
          <p:nvPr/>
        </p:nvSpPr>
        <p:spPr>
          <a:xfrm>
            <a:off x="7470000" y="5554800"/>
            <a:ext cx="28800" cy="25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5" name="Rectangle 44"/>
          <p:cNvSpPr/>
          <p:nvPr/>
        </p:nvSpPr>
        <p:spPr>
          <a:xfrm>
            <a:off x="4949664" y="4627005"/>
            <a:ext cx="118800" cy="25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6" name="Rectangle 45"/>
          <p:cNvSpPr/>
          <p:nvPr/>
        </p:nvSpPr>
        <p:spPr>
          <a:xfrm>
            <a:off x="6404400" y="5102402"/>
            <a:ext cx="90000" cy="25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7" name="Rectangle 46"/>
          <p:cNvSpPr/>
          <p:nvPr/>
        </p:nvSpPr>
        <p:spPr>
          <a:xfrm>
            <a:off x="7498800" y="5554800"/>
            <a:ext cx="266400" cy="25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8" name="Rectangle 47"/>
          <p:cNvSpPr/>
          <p:nvPr/>
        </p:nvSpPr>
        <p:spPr>
          <a:xfrm>
            <a:off x="6494400" y="5102402"/>
            <a:ext cx="414000" cy="25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9" name="Rectangle 48"/>
          <p:cNvSpPr/>
          <p:nvPr/>
        </p:nvSpPr>
        <p:spPr>
          <a:xfrm>
            <a:off x="7765200" y="5554800"/>
            <a:ext cx="90000" cy="25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50" name="Rectangle 49"/>
          <p:cNvSpPr/>
          <p:nvPr/>
        </p:nvSpPr>
        <p:spPr>
          <a:xfrm>
            <a:off x="6908400" y="5102229"/>
            <a:ext cx="208800" cy="25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51" name="Rectangle 50"/>
          <p:cNvSpPr/>
          <p:nvPr/>
        </p:nvSpPr>
        <p:spPr>
          <a:xfrm>
            <a:off x="7855200" y="5554800"/>
            <a:ext cx="532800" cy="25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4640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0937963"/>
              </p:ext>
            </p:extLst>
          </p:nvPr>
        </p:nvGraphicFramePr>
        <p:xfrm>
          <a:off x="151200" y="764704"/>
          <a:ext cx="8892355" cy="551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3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4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14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4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314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465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2013-2014</a:t>
                      </a:r>
                      <a:endParaRPr lang="nl-BE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800" b="0" dirty="0">
                        <a:solidFill>
                          <a:srgbClr val="FF0000"/>
                        </a:solidFill>
                        <a:latin typeface="+mn-lt"/>
                        <a:cs typeface="Aharoni" panose="02010803020104030203" pitchFamily="2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  <a:endParaRPr lang="nl-BE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2014-2015</a:t>
                      </a:r>
                      <a:endParaRPr lang="nl-BE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800" b="0" dirty="0">
                        <a:solidFill>
                          <a:srgbClr val="FF0000"/>
                        </a:solidFill>
                        <a:latin typeface="+mn-lt"/>
                        <a:cs typeface="Aharoni" panose="02010803020104030203" pitchFamily="2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  <a:endParaRPr lang="nl-BE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2015-2016</a:t>
                      </a:r>
                      <a:endParaRPr lang="nl-BE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800" b="0" dirty="0">
                        <a:solidFill>
                          <a:srgbClr val="FF0000"/>
                        </a:solidFill>
                        <a:latin typeface="+mn-lt"/>
                        <a:cs typeface="Aharoni" panose="02010803020104030203" pitchFamily="2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  <a:endParaRPr lang="nl-BE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2016-2017</a:t>
                      </a:r>
                      <a:endParaRPr lang="nl-BE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800" b="0" dirty="0">
                        <a:solidFill>
                          <a:srgbClr val="FF0000"/>
                        </a:solidFill>
                        <a:latin typeface="+mn-lt"/>
                        <a:cs typeface="Aharoni" panose="02010803020104030203" pitchFamily="2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21</a:t>
                      </a:r>
                      <a:endParaRPr lang="nl-BE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2017-2018</a:t>
                      </a:r>
                      <a:endParaRPr lang="nl-BE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800" b="0" dirty="0">
                        <a:solidFill>
                          <a:srgbClr val="FF0000"/>
                        </a:solidFill>
                        <a:latin typeface="+mn-lt"/>
                        <a:cs typeface="Aharoni" panose="02010803020104030203" pitchFamily="2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21</a:t>
                      </a:r>
                      <a:endParaRPr lang="nl-BE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800" b="0" dirty="0">
                        <a:solidFill>
                          <a:srgbClr val="FF0000"/>
                        </a:solidFill>
                        <a:latin typeface="+mn-lt"/>
                        <a:cs typeface="Aharoni" panose="02010803020104030203" pitchFamily="2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800" b="0" dirty="0">
                        <a:solidFill>
                          <a:srgbClr val="FF0000"/>
                        </a:solidFill>
                        <a:latin typeface="+mn-lt"/>
                        <a:cs typeface="Aharoni" panose="02010803020104030203" pitchFamily="2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800" b="0" spc="-100" baseline="0" dirty="0">
                        <a:solidFill>
                          <a:srgbClr val="FF0000"/>
                        </a:solidFill>
                        <a:latin typeface="+mn-lt"/>
                        <a:cs typeface="Aharoni" panose="02010803020104030203" pitchFamily="2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800" b="0" spc="-300" baseline="0" dirty="0">
                        <a:solidFill>
                          <a:srgbClr val="FF0000"/>
                        </a:solidFill>
                        <a:latin typeface="+mn-lt"/>
                        <a:cs typeface="Aharoni" panose="02010803020104030203" pitchFamily="2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800" b="0" spc="-300" baseline="0" dirty="0">
                        <a:solidFill>
                          <a:srgbClr val="FF0000"/>
                        </a:solidFill>
                        <a:latin typeface="+mn-lt"/>
                        <a:cs typeface="Aharoni" panose="02010803020104030203" pitchFamily="2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800" b="0" spc="-300" baseline="0" dirty="0">
                        <a:solidFill>
                          <a:srgbClr val="FF0000"/>
                        </a:solidFill>
                        <a:latin typeface="+mn-lt"/>
                        <a:cs typeface="Aharoni" panose="02010803020104030203" pitchFamily="2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400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8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8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8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8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8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8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548000" y="864000"/>
            <a:ext cx="324000" cy="25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7" name="Rectangle 6"/>
          <p:cNvSpPr/>
          <p:nvPr/>
        </p:nvSpPr>
        <p:spPr>
          <a:xfrm>
            <a:off x="1548000" y="1339200"/>
            <a:ext cx="324000" cy="25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8" name="Rectangle 7"/>
          <p:cNvSpPr/>
          <p:nvPr/>
        </p:nvSpPr>
        <p:spPr>
          <a:xfrm>
            <a:off x="1548000" y="1803600"/>
            <a:ext cx="2592000" cy="25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9" name="Rectangle 8"/>
          <p:cNvSpPr/>
          <p:nvPr/>
        </p:nvSpPr>
        <p:spPr>
          <a:xfrm>
            <a:off x="1548000" y="2278800"/>
            <a:ext cx="2916000" cy="255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2" name="Rectangle 11"/>
          <p:cNvSpPr/>
          <p:nvPr/>
        </p:nvSpPr>
        <p:spPr>
          <a:xfrm>
            <a:off x="4464000" y="2278800"/>
            <a:ext cx="2592000" cy="255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rgbClr val="00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40000" y="1803600"/>
            <a:ext cx="324000" cy="25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buitenland</a:t>
            </a:r>
            <a:endParaRPr lang="nl-BE" sz="4000" b="1" dirty="0"/>
          </a:p>
        </p:txBody>
      </p:sp>
      <p:sp>
        <p:nvSpPr>
          <p:cNvPr id="11" name="Rectangle 10"/>
          <p:cNvSpPr/>
          <p:nvPr/>
        </p:nvSpPr>
        <p:spPr>
          <a:xfrm>
            <a:off x="1548000" y="2750400"/>
            <a:ext cx="3240000" cy="25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4" name="Rectangle 13"/>
          <p:cNvSpPr/>
          <p:nvPr/>
        </p:nvSpPr>
        <p:spPr>
          <a:xfrm>
            <a:off x="4788000" y="2750400"/>
            <a:ext cx="2916000" cy="25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rgbClr val="00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704000" y="2750400"/>
            <a:ext cx="648000" cy="25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6" name="Rectangle 15"/>
          <p:cNvSpPr/>
          <p:nvPr/>
        </p:nvSpPr>
        <p:spPr>
          <a:xfrm>
            <a:off x="7056000" y="2278800"/>
            <a:ext cx="972000" cy="255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7" name="Rectangle 16"/>
          <p:cNvSpPr/>
          <p:nvPr/>
        </p:nvSpPr>
        <p:spPr>
          <a:xfrm>
            <a:off x="8028000" y="2278800"/>
            <a:ext cx="324000" cy="255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7946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porate-KU Leuven-Liggend-Achtergrond Wi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KULeuv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16E8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Corporate-KU Leuven-Liggend-Achtergrond Wit en Watermerk">
  <a:themeElements>
    <a:clrScheme name="KULeuven-Themakleuren">
      <a:dk1>
        <a:srgbClr val="00407A"/>
      </a:dk1>
      <a:lt1>
        <a:srgbClr val="FFFFFF"/>
      </a:lt1>
      <a:dk2>
        <a:srgbClr val="00407A"/>
      </a:dk2>
      <a:lt2>
        <a:srgbClr val="FFFFFF"/>
      </a:lt2>
      <a:accent1>
        <a:srgbClr val="1D8DB0"/>
      </a:accent1>
      <a:accent2>
        <a:srgbClr val="116E8A"/>
      </a:accent2>
      <a:accent3>
        <a:srgbClr val="86BCE5"/>
      </a:accent3>
      <a:accent4>
        <a:srgbClr val="00407A"/>
      </a:accent4>
      <a:accent5>
        <a:srgbClr val="7F7F7F"/>
      </a:accent5>
      <a:accent6>
        <a:srgbClr val="595959"/>
      </a:accent6>
      <a:hlink>
        <a:srgbClr val="009999"/>
      </a:hlink>
      <a:folHlink>
        <a:srgbClr val="800080"/>
      </a:folHlink>
    </a:clrScheme>
    <a:fontScheme name="KULeuv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16E8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corporate-KULeuven</Template>
  <TotalTime>3508</TotalTime>
  <Words>2147</Words>
  <Application>Microsoft Office PowerPoint</Application>
  <PresentationFormat>On-screen Show (4:3)</PresentationFormat>
  <Paragraphs>1049</Paragraphs>
  <Slides>45</Slides>
  <Notes>45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8" baseType="lpstr">
      <vt:lpstr>Aharoni</vt:lpstr>
      <vt:lpstr>Arial</vt:lpstr>
      <vt:lpstr>Calibri</vt:lpstr>
      <vt:lpstr>Century Gothic</vt:lpstr>
      <vt:lpstr>Courier</vt:lpstr>
      <vt:lpstr>Courier New</vt:lpstr>
      <vt:lpstr>Didot</vt:lpstr>
      <vt:lpstr>Helvetica Neue Light</vt:lpstr>
      <vt:lpstr>Symbol</vt:lpstr>
      <vt:lpstr>Times New Roman</vt:lpstr>
      <vt:lpstr>Corporate-KU Leuven-Liggend-Achtergrond Wit</vt:lpstr>
      <vt:lpstr>Corporate-KU Leuven-Liggend-Achtergrond Wit en Watermerk</vt:lpstr>
      <vt:lpstr>Document</vt:lpstr>
      <vt:lpstr>Honoursprogramma  Intensieve verdieping in het biomedisch onderzoek</vt:lpstr>
      <vt:lpstr>PowerPoint Presentation</vt:lpstr>
      <vt:lpstr>Student-onderzoek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Honoursprogramma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KULeuven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ICTS | Communicatie, Servicepunt en Opleiding</dc:creator>
  <dc:description>Huisstijl KU Leuven - versie 24 juli 2012</dc:description>
  <cp:lastModifiedBy>Ludwig Missiaen</cp:lastModifiedBy>
  <cp:revision>410</cp:revision>
  <cp:lastPrinted>2017-10-01T14:42:22Z</cp:lastPrinted>
  <dcterms:created xsi:type="dcterms:W3CDTF">2012-07-10T07:57:57Z</dcterms:created>
  <dcterms:modified xsi:type="dcterms:W3CDTF">2017-10-02T13:08:58Z</dcterms:modified>
</cp:coreProperties>
</file>